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7DA8-A6C2-0C4E-8AD7-755D97446572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C42C4-8912-6240-828F-00B09C50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4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1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8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23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4765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2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9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6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8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0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AEBA7-9260-0140-85AC-80CEAB334D02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1600-AEDC-3141-A4F8-47BB6110D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8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MONDAY PROOFS1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Drag and drop the correct reason to match the statements</a:t>
            </a:r>
          </a:p>
          <a:p>
            <a:endParaRPr lang="en-US" dirty="0"/>
          </a:p>
          <a:p>
            <a:r>
              <a:rPr lang="en-US" dirty="0" smtClean="0"/>
              <a:t>After you have completed all three, have </a:t>
            </a:r>
            <a:r>
              <a:rPr lang="en-US" dirty="0" err="1" smtClean="0"/>
              <a:t>Mr</a:t>
            </a:r>
            <a:r>
              <a:rPr lang="en-US" dirty="0" smtClean="0"/>
              <a:t> Willett or the Cat Daddy check your work.</a:t>
            </a:r>
          </a:p>
          <a:p>
            <a:endParaRPr lang="en-US" dirty="0"/>
          </a:p>
          <a:p>
            <a:r>
              <a:rPr lang="en-US" dirty="0" smtClean="0"/>
              <a:t>DO NOT SAVE THE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5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Shape 68"/>
          <p:cNvGraphicFramePr/>
          <p:nvPr>
            <p:extLst>
              <p:ext uri="{D42A27DB-BD31-4B8C-83A1-F6EECF244321}">
                <p14:modId xmlns:p14="http://schemas.microsoft.com/office/powerpoint/2010/main" val="1628665473"/>
              </p:ext>
            </p:extLst>
          </p:nvPr>
        </p:nvGraphicFramePr>
        <p:xfrm>
          <a:off x="277573" y="1567330"/>
          <a:ext cx="5289378" cy="417787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44689"/>
                <a:gridCol w="2644689"/>
              </a:tblGrid>
              <a:tr h="38163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Statements</a:t>
                      </a:r>
                    </a:p>
                  </a:txBody>
                  <a:tcPr marL="91425" marR="91425" marT="121900" marB="1219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Reasons</a:t>
                      </a:r>
                    </a:p>
                  </a:txBody>
                  <a:tcPr marL="91425" marR="91425" marT="121900" marB="121900" anchor="b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481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1. 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746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2</a:t>
                      </a: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.</a:t>
                      </a:r>
                      <a:r>
                        <a:rPr lang="en-US" sz="1400" baseline="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  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746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3.</a:t>
                      </a:r>
                      <a:r>
                        <a:rPr lang="en-US" sz="1400" baseline="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  </a:t>
                      </a:r>
                      <a:r>
                        <a:rPr lang="en-US" sz="1400" baseline="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CA is congruent to AC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746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4. 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" name="Shape 77"/>
          <p:cNvSpPr/>
          <p:nvPr/>
        </p:nvSpPr>
        <p:spPr>
          <a:xfrm>
            <a:off x="6065138" y="3466945"/>
            <a:ext cx="1977505" cy="62612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Given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6065138" y="4657739"/>
            <a:ext cx="2570998" cy="58610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Shared Side/Reflexive Property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4" name="Shape 78"/>
          <p:cNvSpPr/>
          <p:nvPr/>
        </p:nvSpPr>
        <p:spPr>
          <a:xfrm>
            <a:off x="3039866" y="4950794"/>
            <a:ext cx="2527085" cy="7343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(FILL IN A REASON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5" name="Shape 77"/>
          <p:cNvSpPr/>
          <p:nvPr/>
        </p:nvSpPr>
        <p:spPr>
          <a:xfrm>
            <a:off x="5769892" y="2385633"/>
            <a:ext cx="2527085" cy="71249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Alternate Interior Angles are Congruent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6" name="Shape 77"/>
          <p:cNvSpPr/>
          <p:nvPr/>
        </p:nvSpPr>
        <p:spPr>
          <a:xfrm>
            <a:off x="544533" y="3124772"/>
            <a:ext cx="2290866" cy="77827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(FILL IN A STATEMENT)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892" y="161876"/>
            <a:ext cx="2646757" cy="17597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78" y="176400"/>
            <a:ext cx="4624912" cy="1189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9604" y="2427944"/>
            <a:ext cx="1646368" cy="3480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l="31620" t="54948" r="8041"/>
          <a:stretch/>
        </p:blipFill>
        <p:spPr>
          <a:xfrm>
            <a:off x="689604" y="5069751"/>
            <a:ext cx="1865644" cy="35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2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Shape 40"/>
          <p:cNvGraphicFramePr/>
          <p:nvPr>
            <p:extLst>
              <p:ext uri="{D42A27DB-BD31-4B8C-83A1-F6EECF244321}">
                <p14:modId xmlns:p14="http://schemas.microsoft.com/office/powerpoint/2010/main" val="1824320465"/>
              </p:ext>
            </p:extLst>
          </p:nvPr>
        </p:nvGraphicFramePr>
        <p:xfrm>
          <a:off x="2150983" y="1189717"/>
          <a:ext cx="4230006" cy="5480808"/>
        </p:xfrm>
        <a:graphic>
          <a:graphicData uri="http://schemas.openxmlformats.org/drawingml/2006/table">
            <a:tbl>
              <a:tblPr/>
              <a:tblGrid>
                <a:gridCol w="2115003"/>
                <a:gridCol w="2115003"/>
              </a:tblGrid>
              <a:tr h="565917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sym typeface="Happy Monkey"/>
                        </a:rPr>
                        <a:t>Statements</a:t>
                      </a:r>
                      <a:endParaRPr lang="en"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b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sym typeface="Happy Monkey"/>
                        </a:rPr>
                        <a:t>Reasons</a:t>
                      </a:r>
                      <a:endParaRPr lang="en"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b"/>
                </a:tc>
              </a:tr>
              <a:tr h="756548">
                <a:tc>
                  <a:txBody>
                    <a:bodyPr/>
                    <a:lstStyle/>
                    <a:p>
                      <a:pPr marL="228600" lvl="0" indent="0" algn="l" rtl="0">
                        <a:spcBef>
                          <a:spcPts val="0"/>
                        </a:spcBef>
                        <a:buFont typeface="Happy Monkey"/>
                        <a:buNone/>
                      </a:pPr>
                      <a:r>
                        <a:rPr lang="en-US" sz="1400" dirty="0" smtClean="0">
                          <a:latin typeface="Century Gothic"/>
                          <a:cs typeface="Century Gothic"/>
                          <a:sym typeface="Happy Monkey"/>
                        </a:rPr>
                        <a:t>1.</a:t>
                      </a:r>
                      <a:r>
                        <a:rPr lang="en-US" sz="1400" baseline="0" dirty="0" smtClean="0">
                          <a:latin typeface="Century Gothic"/>
                          <a:cs typeface="Century Gothic"/>
                          <a:sym typeface="Happy Monkey"/>
                        </a:rPr>
                        <a:t>  ABCD is a rhombus</a:t>
                      </a:r>
                      <a:endParaRPr lang="en" sz="1400" dirty="0">
                        <a:latin typeface="Century Gothic"/>
                        <a:cs typeface="Century Gothic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8229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sym typeface="Happy Monkey"/>
                        </a:rPr>
                        <a:t>2</a:t>
                      </a:r>
                      <a:r>
                        <a:rPr lang="en" sz="1400" dirty="0" smtClean="0">
                          <a:sym typeface="Happy Monkey"/>
                        </a:rPr>
                        <a:t>.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8229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sym typeface="Happy Monkey"/>
                        </a:rPr>
                        <a:t>3. 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8229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sym typeface="Happy Monkey"/>
                        </a:rPr>
                        <a:t>4. 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8229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sym typeface="Happy Monkey"/>
                        </a:rPr>
                        <a:t>5. 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82294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6.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</a:tbl>
          </a:graphicData>
        </a:graphic>
      </p:graphicFrame>
      <p:sp>
        <p:nvSpPr>
          <p:cNvPr id="46" name="Shape 46"/>
          <p:cNvSpPr txBox="1"/>
          <p:nvPr/>
        </p:nvSpPr>
        <p:spPr>
          <a:xfrm>
            <a:off x="277575" y="36696"/>
            <a:ext cx="3644284" cy="10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 algn="l" rtl="0">
              <a:spcBef>
                <a:spcPts val="0"/>
              </a:spcBef>
              <a:buNone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6653786" y="3680549"/>
            <a:ext cx="2315464" cy="89266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Sides of a rhombus are congruent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0" y="3881472"/>
            <a:ext cx="1929897" cy="69174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HL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0" y="4912481"/>
            <a:ext cx="1932171" cy="78372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Given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6" name="Shape 63"/>
          <p:cNvSpPr/>
          <p:nvPr/>
        </p:nvSpPr>
        <p:spPr>
          <a:xfrm>
            <a:off x="6653788" y="2528552"/>
            <a:ext cx="2315463" cy="85830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(WRITE YOUR OWN REASON)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7" name="Shape 62"/>
          <p:cNvSpPr/>
          <p:nvPr/>
        </p:nvSpPr>
        <p:spPr>
          <a:xfrm>
            <a:off x="-58921" y="2564783"/>
            <a:ext cx="2209904" cy="82207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The diagonals of a rhombus are perpendicular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989" y="177390"/>
            <a:ext cx="2588262" cy="18698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2400" y="4381129"/>
            <a:ext cx="1223553" cy="384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0437" y="5304342"/>
            <a:ext cx="1461161" cy="283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0437" y="6138889"/>
            <a:ext cx="1655834" cy="2866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575" y="177390"/>
            <a:ext cx="52566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Given: ABCD is a rhombus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Prove:  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5333" y="814088"/>
            <a:ext cx="1655834" cy="286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2400" y="3573522"/>
            <a:ext cx="934831" cy="3478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60437" y="2791024"/>
            <a:ext cx="1186113" cy="387202"/>
          </a:xfrm>
          <a:prstGeom prst="rect">
            <a:avLst/>
          </a:prstGeom>
        </p:spPr>
      </p:pic>
      <p:sp>
        <p:nvSpPr>
          <p:cNvPr id="28" name="Shape 63"/>
          <p:cNvSpPr/>
          <p:nvPr/>
        </p:nvSpPr>
        <p:spPr>
          <a:xfrm>
            <a:off x="6653787" y="5008792"/>
            <a:ext cx="2315463" cy="85830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The diagonals of a rhombus bisect each other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  <p:extLst>
      <p:ext uri="{BB962C8B-B14F-4D97-AF65-F5344CB8AC3E}">
        <p14:creationId xmlns:p14="http://schemas.microsoft.com/office/powerpoint/2010/main" val="307778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Shape 40"/>
          <p:cNvGraphicFramePr/>
          <p:nvPr>
            <p:extLst>
              <p:ext uri="{D42A27DB-BD31-4B8C-83A1-F6EECF244321}">
                <p14:modId xmlns:p14="http://schemas.microsoft.com/office/powerpoint/2010/main" val="3953519538"/>
              </p:ext>
            </p:extLst>
          </p:nvPr>
        </p:nvGraphicFramePr>
        <p:xfrm>
          <a:off x="521375" y="1729064"/>
          <a:ext cx="4480672" cy="4659573"/>
        </p:xfrm>
        <a:graphic>
          <a:graphicData uri="http://schemas.openxmlformats.org/drawingml/2006/table">
            <a:tbl>
              <a:tblPr/>
              <a:tblGrid>
                <a:gridCol w="2240336"/>
                <a:gridCol w="2240336"/>
              </a:tblGrid>
              <a:tr h="716836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sym typeface="Happy Monkey"/>
                        </a:rPr>
                        <a:t>Statements</a:t>
                      </a:r>
                      <a:endParaRPr lang="en"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b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sym typeface="Happy Monkey"/>
                        </a:rPr>
                        <a:t>Reasons</a:t>
                      </a:r>
                      <a:endParaRPr lang="en"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b"/>
                </a:tc>
              </a:tr>
              <a:tr h="1039433">
                <a:tc>
                  <a:txBody>
                    <a:bodyPr/>
                    <a:lstStyle/>
                    <a:p>
                      <a:pPr marL="228600" lvl="0" indent="0" algn="l" rtl="0">
                        <a:spcBef>
                          <a:spcPts val="0"/>
                        </a:spcBef>
                        <a:buFont typeface="Happy Monkey"/>
                        <a:buNone/>
                      </a:pPr>
                      <a:r>
                        <a:rPr lang="en-US" sz="1400" dirty="0" smtClean="0">
                          <a:latin typeface="Calibri"/>
                          <a:cs typeface="Calibri"/>
                          <a:sym typeface="Happy Monkey"/>
                        </a:rPr>
                        <a:t>1.  </a:t>
                      </a:r>
                      <a:r>
                        <a:rPr lang="en-US" sz="1400" dirty="0" err="1" smtClean="0">
                          <a:latin typeface="Calibri"/>
                          <a:cs typeface="Calibri"/>
                          <a:sym typeface="Happy Monkey"/>
                        </a:rPr>
                        <a:t>Ef</a:t>
                      </a:r>
                      <a:r>
                        <a:rPr lang="en-US" sz="1400" baseline="0" dirty="0" smtClean="0">
                          <a:latin typeface="Calibri"/>
                          <a:cs typeface="Calibri"/>
                          <a:sym typeface="Happy Monkey"/>
                        </a:rPr>
                        <a:t> // CB</a:t>
                      </a:r>
                    </a:p>
                    <a:p>
                      <a:pPr marL="228600" lvl="0" indent="0" algn="l" rtl="0">
                        <a:spcBef>
                          <a:spcPts val="0"/>
                        </a:spcBef>
                        <a:buFont typeface="Happy Monkey"/>
                        <a:buNone/>
                      </a:pPr>
                      <a:r>
                        <a:rPr lang="en-US" sz="1400" baseline="0" dirty="0" smtClean="0">
                          <a:latin typeface="Calibri"/>
                          <a:cs typeface="Calibri"/>
                          <a:sym typeface="Happy Monkey"/>
                        </a:rPr>
                        <a:t>AB  // DF</a:t>
                      </a:r>
                    </a:p>
                    <a:p>
                      <a:pPr marL="228600" lvl="0" indent="0" algn="l" rtl="0">
                        <a:spcBef>
                          <a:spcPts val="0"/>
                        </a:spcBef>
                        <a:buFont typeface="Happy Monkey"/>
                        <a:buNone/>
                      </a:pPr>
                      <a:r>
                        <a:rPr lang="en-US" sz="1400" baseline="0" dirty="0" smtClean="0">
                          <a:latin typeface="Calibri"/>
                          <a:cs typeface="Calibri"/>
                          <a:sym typeface="Happy Monkey"/>
                        </a:rPr>
                        <a:t>DE </a:t>
                      </a:r>
                      <a:r>
                        <a:rPr lang="en-US" sz="1400" baseline="0" dirty="0" smtClean="0">
                          <a:latin typeface="Calibri"/>
                          <a:ea typeface="ＭＳ ゴシック"/>
                          <a:cs typeface="Calibri"/>
                          <a:sym typeface="Happy Monkey"/>
                        </a:rPr>
                        <a:t>≅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  <a:sym typeface="Happy Monkey"/>
                        </a:rPr>
                        <a:t> AC</a:t>
                      </a:r>
                      <a:endParaRPr lang="en" sz="1400" dirty="0">
                        <a:latin typeface="Calibri"/>
                        <a:cs typeface="Calibri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96776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000" dirty="0">
                          <a:latin typeface="Calibri"/>
                          <a:cs typeface="Calibri"/>
                          <a:sym typeface="Happy Monkey"/>
                        </a:rPr>
                        <a:t>2</a:t>
                      </a:r>
                      <a:r>
                        <a:rPr lang="en" sz="2000" dirty="0" smtClean="0">
                          <a:latin typeface="Calibri"/>
                          <a:cs typeface="Calibri"/>
                          <a:sym typeface="Happy Monkey"/>
                        </a:rPr>
                        <a:t>.</a:t>
                      </a:r>
                      <a:r>
                        <a:rPr lang="en-US" sz="2000" dirty="0" smtClean="0">
                          <a:latin typeface="Calibri"/>
                          <a:cs typeface="Calibri"/>
                          <a:sym typeface="Happy Monkey"/>
                        </a:rPr>
                        <a:t>&lt;EDC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  <a:sym typeface="Happy Monkey"/>
                        </a:rPr>
                        <a:t> </a:t>
                      </a:r>
                      <a:r>
                        <a:rPr lang="en-US" sz="2000" baseline="0" dirty="0" smtClean="0">
                          <a:latin typeface="Calibri"/>
                          <a:ea typeface="ＭＳ ゴシック"/>
                          <a:cs typeface="Calibri"/>
                          <a:sym typeface="Happy Monkey"/>
                        </a:rPr>
                        <a:t>≅ 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  <a:sym typeface="Happy Monkey"/>
                        </a:rPr>
                        <a:t>&lt;CAB</a:t>
                      </a:r>
                      <a:endParaRPr lang="en" sz="1400" dirty="0">
                        <a:latin typeface="Calibri"/>
                        <a:ea typeface="Happy Monkey"/>
                        <a:cs typeface="Calibri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96776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400" dirty="0">
                          <a:sym typeface="Happy Monkey"/>
                        </a:rPr>
                        <a:t>3. </a:t>
                      </a: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  <a:tr h="96776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000" dirty="0" smtClean="0">
                          <a:sym typeface="Happy Monkey"/>
                        </a:rPr>
                        <a:t>4. </a:t>
                      </a:r>
                      <a:r>
                        <a:rPr lang="en-US" sz="2000" dirty="0" smtClean="0">
                          <a:sym typeface="Happy Monkey"/>
                        </a:rPr>
                        <a:t>ΔDEF </a:t>
                      </a:r>
                      <a:r>
                        <a:rPr lang="en-US" sz="2000" baseline="0" dirty="0" smtClean="0">
                          <a:latin typeface="Century Gothic"/>
                          <a:ea typeface="ＭＳ ゴシック"/>
                          <a:cs typeface="Century Gothic"/>
                          <a:sym typeface="Happy Monkey"/>
                        </a:rPr>
                        <a:t>≅ </a:t>
                      </a:r>
                      <a:r>
                        <a:rPr lang="en-US" sz="2000" dirty="0" smtClean="0">
                          <a:sym typeface="Happy Monkey"/>
                        </a:rPr>
                        <a:t>ΔCAB</a:t>
                      </a:r>
                      <a:endParaRPr lang="en" sz="20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/>
                </a:tc>
              </a:tr>
            </a:tbl>
          </a:graphicData>
        </a:graphic>
      </p:graphicFrame>
      <p:sp>
        <p:nvSpPr>
          <p:cNvPr id="46" name="Shape 46"/>
          <p:cNvSpPr txBox="1"/>
          <p:nvPr/>
        </p:nvSpPr>
        <p:spPr>
          <a:xfrm>
            <a:off x="277575" y="36696"/>
            <a:ext cx="3644284" cy="107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 algn="l" rtl="0">
              <a:spcBef>
                <a:spcPts val="0"/>
              </a:spcBef>
              <a:buNone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2865498" y="2588065"/>
            <a:ext cx="2028499" cy="745461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Given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696"/>
            <a:ext cx="2320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Given:  </a:t>
            </a:r>
          </a:p>
          <a:p>
            <a:r>
              <a:rPr lang="en-US" dirty="0" smtClean="0"/>
              <a:t>EF is parallel to CB</a:t>
            </a:r>
          </a:p>
          <a:p>
            <a:r>
              <a:rPr lang="en-US" dirty="0" smtClean="0"/>
              <a:t>AB is parallel to DF</a:t>
            </a:r>
          </a:p>
          <a:p>
            <a:r>
              <a:rPr lang="en-US" dirty="0" smtClean="0"/>
              <a:t>DE is congruent to AC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006" y="2451479"/>
            <a:ext cx="3505057" cy="288361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761711" y="36696"/>
            <a:ext cx="2320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Prove:  </a:t>
            </a:r>
          </a:p>
          <a:p>
            <a:r>
              <a:rPr lang="en-US" dirty="0" smtClean="0"/>
              <a:t>Triangle DEF is congruent to CAB</a:t>
            </a:r>
          </a:p>
          <a:p>
            <a:endParaRPr lang="en-US" dirty="0"/>
          </a:p>
        </p:txBody>
      </p:sp>
      <p:sp>
        <p:nvSpPr>
          <p:cNvPr id="21" name="Shape 63"/>
          <p:cNvSpPr/>
          <p:nvPr/>
        </p:nvSpPr>
        <p:spPr>
          <a:xfrm>
            <a:off x="832620" y="4552591"/>
            <a:ext cx="1645324" cy="782498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600" dirty="0" smtClean="0">
                <a:latin typeface="Happy Monkey"/>
                <a:ea typeface="Happy Monkey"/>
                <a:cs typeface="Happy Monkey"/>
                <a:sym typeface="Happy Monkey"/>
              </a:rPr>
              <a:t>(FILL IN STATEMENT)</a:t>
            </a:r>
            <a:endParaRPr lang="en" sz="1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2" name="Shape 63"/>
          <p:cNvSpPr/>
          <p:nvPr/>
        </p:nvSpPr>
        <p:spPr>
          <a:xfrm>
            <a:off x="2836582" y="3581185"/>
            <a:ext cx="2028499" cy="782498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(FILL IN REASON)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3" name="Shape 63"/>
          <p:cNvSpPr/>
          <p:nvPr/>
        </p:nvSpPr>
        <p:spPr>
          <a:xfrm>
            <a:off x="2836583" y="4521231"/>
            <a:ext cx="2028499" cy="782498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(FILL IN REASON)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4" name="Shape 63"/>
          <p:cNvSpPr/>
          <p:nvPr/>
        </p:nvSpPr>
        <p:spPr>
          <a:xfrm>
            <a:off x="2849818" y="5497877"/>
            <a:ext cx="2028499" cy="782498"/>
          </a:xfrm>
          <a:prstGeom prst="roundRect">
            <a:avLst>
              <a:gd name="adj" fmla="val 16667"/>
            </a:avLst>
          </a:prstGeom>
          <a:solidFill>
            <a:srgbClr val="8EB4E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(FILL IN REASON)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  <p:extLst>
      <p:ext uri="{BB962C8B-B14F-4D97-AF65-F5344CB8AC3E}">
        <p14:creationId xmlns:p14="http://schemas.microsoft.com/office/powerpoint/2010/main" val="208432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200</Words>
  <Application>Microsoft Macintosh PowerPoint</Application>
  <PresentationFormat>On-screen Show (4:3)</PresentationFormat>
  <Paragraphs>51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MONDAY PROOFS1</vt:lpstr>
      <vt:lpstr>PowerPoint Presentation</vt:lpstr>
      <vt:lpstr>PowerPoint Presentation</vt:lpstr>
      <vt:lpstr>PowerPoint Presentation</vt:lpstr>
      <vt:lpstr>PowerPoint Presentation</vt:lpstr>
    </vt:vector>
  </TitlesOfParts>
  <Company>MESA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Friday: Drag and drop proofs</dc:title>
  <dc:creator>James Willett</dc:creator>
  <cp:lastModifiedBy>Patrick Catalano</cp:lastModifiedBy>
  <cp:revision>6</cp:revision>
  <dcterms:created xsi:type="dcterms:W3CDTF">2017-01-05T18:59:22Z</dcterms:created>
  <dcterms:modified xsi:type="dcterms:W3CDTF">2017-01-09T00:37:54Z</dcterms:modified>
</cp:coreProperties>
</file>