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2" r:id="rId4"/>
    <p:sldId id="259" r:id="rId5"/>
    <p:sldId id="263" r:id="rId6"/>
    <p:sldId id="260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87DA8-A6C2-0C4E-8AD7-755D97446572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C42C4-8912-6240-828F-00B09C50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43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1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8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23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4765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8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2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9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6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4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8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0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AEBA7-9260-0140-85AC-80CEAB334D02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8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Friday: Drag and drop proofs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Draw the diagram in your notebook</a:t>
            </a:r>
          </a:p>
          <a:p>
            <a:endParaRPr lang="en-US" dirty="0" smtClean="0"/>
          </a:p>
          <a:p>
            <a:r>
              <a:rPr lang="en-US" dirty="0" smtClean="0"/>
              <a:t>Mark the information on the diagram </a:t>
            </a:r>
          </a:p>
          <a:p>
            <a:endParaRPr lang="en-US" dirty="0" smtClean="0"/>
          </a:p>
          <a:p>
            <a:r>
              <a:rPr lang="en-US" dirty="0" smtClean="0"/>
              <a:t>Drag and drop the correct reason to match the statements</a:t>
            </a:r>
          </a:p>
          <a:p>
            <a:endParaRPr lang="en-US" dirty="0"/>
          </a:p>
          <a:p>
            <a:r>
              <a:rPr lang="en-US" dirty="0" smtClean="0"/>
              <a:t>After you have completed all three, have </a:t>
            </a:r>
            <a:r>
              <a:rPr lang="en-US" dirty="0" err="1" smtClean="0"/>
              <a:t>Mr</a:t>
            </a:r>
            <a:r>
              <a:rPr lang="en-US" dirty="0" smtClean="0"/>
              <a:t> Willett or the Cat Daddy check your work.</a:t>
            </a:r>
          </a:p>
          <a:p>
            <a:endParaRPr lang="en-US" dirty="0"/>
          </a:p>
          <a:p>
            <a:r>
              <a:rPr lang="en-US" dirty="0" smtClean="0"/>
              <a:t>DO NOT SAVE THE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5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6763" t="8601" r="8563" b="12667"/>
          <a:stretch/>
        </p:blipFill>
        <p:spPr>
          <a:xfrm>
            <a:off x="2081798" y="1714187"/>
            <a:ext cx="5331837" cy="3914900"/>
          </a:xfrm>
          <a:prstGeom prst="rect">
            <a:avLst/>
          </a:prstGeom>
          <a:ln>
            <a:solidFill>
              <a:srgbClr val="C6B178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881320" y="725107"/>
            <a:ext cx="4976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Draw the diagram in your </a:t>
            </a:r>
            <a:r>
              <a:rPr lang="en-US" dirty="0" smtClean="0"/>
              <a:t>workbook. </a:t>
            </a:r>
            <a:r>
              <a:rPr lang="en-US" dirty="0" smtClean="0"/>
              <a:t>On the diagram</a:t>
            </a:r>
            <a:r>
              <a:rPr lang="en-US" dirty="0" smtClean="0"/>
              <a:t> </a:t>
            </a:r>
            <a:r>
              <a:rPr lang="en-US" dirty="0" smtClean="0"/>
              <a:t>draw all the givens, reflexive or vertical angles from </a:t>
            </a:r>
            <a:r>
              <a:rPr lang="en-US" dirty="0" smtClean="0"/>
              <a:t>the proof on the following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92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Shape 68"/>
          <p:cNvGraphicFramePr/>
          <p:nvPr>
            <p:extLst>
              <p:ext uri="{D42A27DB-BD31-4B8C-83A1-F6EECF244321}">
                <p14:modId xmlns:p14="http://schemas.microsoft.com/office/powerpoint/2010/main" val="1242423195"/>
              </p:ext>
            </p:extLst>
          </p:nvPr>
        </p:nvGraphicFramePr>
        <p:xfrm>
          <a:off x="277575" y="1567330"/>
          <a:ext cx="5132600" cy="53550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566300"/>
                <a:gridCol w="2566300"/>
              </a:tblGrid>
              <a:tr h="60956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Statements</a:t>
                      </a:r>
                    </a:p>
                  </a:txBody>
                  <a:tcPr marL="91425" marR="91425" marT="121900" marB="1219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Reasons</a:t>
                      </a:r>
                    </a:p>
                  </a:txBody>
                  <a:tcPr marL="91425" marR="91425" marT="121900" marB="121900" anchor="b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080">
                <a:tc>
                  <a:txBody>
                    <a:bodyPr/>
                    <a:lstStyle/>
                    <a:p>
                      <a:pPr marL="342900" lvl="0" indent="-342900" rtl="0">
                        <a:spcBef>
                          <a:spcPts val="0"/>
                        </a:spcBef>
                        <a:buAutoNum type="arabicPeriod"/>
                      </a:pPr>
                      <a:r>
                        <a:rPr lang="en-US" sz="140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&lt;E is congruent to &lt;B</a:t>
                      </a:r>
                      <a:r>
                        <a:rPr lang="en" sz="140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   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2.   </a:t>
                      </a:r>
                      <a:r>
                        <a:rPr lang="en-US" sz="140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BC</a:t>
                      </a:r>
                      <a:r>
                        <a:rPr lang="en-US" sz="1400" baseline="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 is congruent to EC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3.</a:t>
                      </a:r>
                      <a:r>
                        <a:rPr lang="en-US" sz="1400" baseline="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  &lt;ACB is congruent to &lt;DCE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4. Triangle ABC is congruent to DEC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9" name="Shape 69"/>
          <p:cNvSpPr txBox="1"/>
          <p:nvPr/>
        </p:nvSpPr>
        <p:spPr>
          <a:xfrm>
            <a:off x="277575" y="161876"/>
            <a:ext cx="4876868" cy="107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dirty="0" smtClean="0">
                <a:latin typeface="Happy Monkey"/>
                <a:ea typeface="Happy Monkey"/>
                <a:cs typeface="Happy Monkey"/>
                <a:sym typeface="Happy Monkey"/>
              </a:rPr>
              <a:t>Given:</a:t>
            </a: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C is the midpoint of BE and &lt;B is congruent to &lt;E</a:t>
            </a:r>
          </a:p>
          <a:p>
            <a:pPr lvl="0" algn="l" rtl="0">
              <a:spcBef>
                <a:spcPts val="0"/>
              </a:spcBef>
              <a:buNone/>
            </a:pPr>
            <a:endParaRPr lang="en-US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Prove that triangle ABC is congruent to triangle DEC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5845651" y="2149831"/>
            <a:ext cx="2570999" cy="1134799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Definition of a midpoint 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5845651" y="4163163"/>
            <a:ext cx="2138134" cy="90484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Given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6763" t="8601" r="8563" b="12667"/>
          <a:stretch/>
        </p:blipFill>
        <p:spPr>
          <a:xfrm>
            <a:off x="5845650" y="161876"/>
            <a:ext cx="2492968" cy="1830461"/>
          </a:xfrm>
          <a:prstGeom prst="rect">
            <a:avLst/>
          </a:prstGeom>
          <a:ln>
            <a:solidFill>
              <a:srgbClr val="C6B178"/>
            </a:solidFill>
          </a:ln>
        </p:spPr>
      </p:pic>
      <p:sp>
        <p:nvSpPr>
          <p:cNvPr id="14" name="Shape 78"/>
          <p:cNvSpPr/>
          <p:nvPr/>
        </p:nvSpPr>
        <p:spPr>
          <a:xfrm>
            <a:off x="5845651" y="5427879"/>
            <a:ext cx="2570999" cy="1134799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*Write a reason in here*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5" name="Shape 77"/>
          <p:cNvSpPr/>
          <p:nvPr/>
        </p:nvSpPr>
        <p:spPr>
          <a:xfrm>
            <a:off x="5982389" y="3028364"/>
            <a:ext cx="2290866" cy="96876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AAS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6" name="Shape 77"/>
          <p:cNvSpPr/>
          <p:nvPr/>
        </p:nvSpPr>
        <p:spPr>
          <a:xfrm>
            <a:off x="6125783" y="4700914"/>
            <a:ext cx="2290866" cy="96876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ASA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  <p:extLst>
      <p:ext uri="{BB962C8B-B14F-4D97-AF65-F5344CB8AC3E}">
        <p14:creationId xmlns:p14="http://schemas.microsoft.com/office/powerpoint/2010/main" val="202932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51"/>
          <p:cNvGrpSpPr/>
          <p:nvPr/>
        </p:nvGrpSpPr>
        <p:grpSpPr>
          <a:xfrm>
            <a:off x="2286000" y="1862526"/>
            <a:ext cx="4869313" cy="3914393"/>
            <a:chOff x="5239225" y="358550"/>
            <a:chExt cx="3155599" cy="1416299"/>
          </a:xfrm>
        </p:grpSpPr>
        <p:sp>
          <p:nvSpPr>
            <p:cNvPr id="3" name="Shape 52"/>
            <p:cNvSpPr/>
            <p:nvPr/>
          </p:nvSpPr>
          <p:spPr>
            <a:xfrm>
              <a:off x="6834975" y="663350"/>
              <a:ext cx="1176599" cy="806700"/>
            </a:xfrm>
            <a:prstGeom prst="rtTriangle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" name="Shape 53"/>
            <p:cNvSpPr/>
            <p:nvPr/>
          </p:nvSpPr>
          <p:spPr>
            <a:xfrm flipH="1">
              <a:off x="5669158" y="663349"/>
              <a:ext cx="1176599" cy="806700"/>
            </a:xfrm>
            <a:prstGeom prst="rtTriangle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" name="Shape 54"/>
            <p:cNvSpPr txBox="1"/>
            <p:nvPr/>
          </p:nvSpPr>
          <p:spPr>
            <a:xfrm>
              <a:off x="6588425" y="358550"/>
              <a:ext cx="537899" cy="304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R</a:t>
              </a:r>
            </a:p>
          </p:txBody>
        </p:sp>
        <p:sp>
          <p:nvSpPr>
            <p:cNvPr id="6" name="Shape 55"/>
            <p:cNvSpPr txBox="1"/>
            <p:nvPr/>
          </p:nvSpPr>
          <p:spPr>
            <a:xfrm>
              <a:off x="5239225" y="1306575"/>
              <a:ext cx="537899" cy="304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S</a:t>
              </a:r>
            </a:p>
          </p:txBody>
        </p:sp>
        <p:sp>
          <p:nvSpPr>
            <p:cNvPr id="7" name="Shape 56"/>
            <p:cNvSpPr txBox="1"/>
            <p:nvPr/>
          </p:nvSpPr>
          <p:spPr>
            <a:xfrm>
              <a:off x="7856925" y="1306575"/>
              <a:ext cx="537899" cy="304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T</a:t>
              </a:r>
            </a:p>
          </p:txBody>
        </p:sp>
        <p:sp>
          <p:nvSpPr>
            <p:cNvPr id="8" name="Shape 57"/>
            <p:cNvSpPr txBox="1"/>
            <p:nvPr/>
          </p:nvSpPr>
          <p:spPr>
            <a:xfrm>
              <a:off x="6588425" y="1470050"/>
              <a:ext cx="537899" cy="304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/>
                <a:t>V</a:t>
              </a:r>
            </a:p>
          </p:txBody>
        </p:sp>
        <p:sp>
          <p:nvSpPr>
            <p:cNvPr id="9" name="Shape 58"/>
            <p:cNvSpPr txBox="1"/>
            <p:nvPr/>
          </p:nvSpPr>
          <p:spPr>
            <a:xfrm>
              <a:off x="6424825" y="733950"/>
              <a:ext cx="537899" cy="304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endParaRPr lang="en" dirty="0"/>
            </a:p>
          </p:txBody>
        </p:sp>
        <p:sp>
          <p:nvSpPr>
            <p:cNvPr id="10" name="Shape 60"/>
            <p:cNvSpPr txBox="1"/>
            <p:nvPr/>
          </p:nvSpPr>
          <p:spPr>
            <a:xfrm>
              <a:off x="5714400" y="1178700"/>
              <a:ext cx="537899" cy="304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endParaRPr lang="en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881320" y="725107"/>
            <a:ext cx="4976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Draw the diagram in your </a:t>
            </a:r>
            <a:r>
              <a:rPr lang="en-US" dirty="0" smtClean="0"/>
              <a:t>workbook. </a:t>
            </a:r>
            <a:r>
              <a:rPr lang="en-US" dirty="0" smtClean="0"/>
              <a:t>On the diagram</a:t>
            </a:r>
            <a:r>
              <a:rPr lang="en-US" dirty="0" smtClean="0"/>
              <a:t> </a:t>
            </a:r>
            <a:r>
              <a:rPr lang="en-US" dirty="0" smtClean="0"/>
              <a:t>draw all the givens, reflexive or vertical angles from </a:t>
            </a:r>
            <a:r>
              <a:rPr lang="en-US" dirty="0" smtClean="0"/>
              <a:t>the proof on the following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61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Shape 40"/>
          <p:cNvGraphicFramePr/>
          <p:nvPr>
            <p:extLst>
              <p:ext uri="{D42A27DB-BD31-4B8C-83A1-F6EECF244321}">
                <p14:modId xmlns:p14="http://schemas.microsoft.com/office/powerpoint/2010/main" val="2297066711"/>
              </p:ext>
            </p:extLst>
          </p:nvPr>
        </p:nvGraphicFramePr>
        <p:xfrm>
          <a:off x="1956571" y="1469961"/>
          <a:ext cx="4230006" cy="5283333"/>
        </p:xfrm>
        <a:graphic>
          <a:graphicData uri="http://schemas.openxmlformats.org/drawingml/2006/table">
            <a:tbl>
              <a:tblPr/>
              <a:tblGrid>
                <a:gridCol w="2115003"/>
                <a:gridCol w="2115003"/>
              </a:tblGrid>
              <a:tr h="57958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sym typeface="Happy Monkey"/>
                        </a:rPr>
                        <a:t>Statements</a:t>
                      </a:r>
                      <a:endParaRPr lang="en" sz="2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b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sym typeface="Happy Monkey"/>
                        </a:rPr>
                        <a:t>Reasons</a:t>
                      </a:r>
                      <a:endParaRPr lang="en" sz="2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b"/>
                </a:tc>
              </a:tr>
              <a:tr h="1128157">
                <a:tc>
                  <a:txBody>
                    <a:bodyPr/>
                    <a:lstStyle/>
                    <a:p>
                      <a:pPr marL="571500" lvl="0" indent="-342900" rtl="0">
                        <a:spcBef>
                          <a:spcPts val="0"/>
                        </a:spcBef>
                        <a:buFont typeface="Happy Monkey"/>
                        <a:buAutoNum type="arabicPeriod"/>
                      </a:pPr>
                      <a:r>
                        <a:rPr lang="en-US" sz="1400" dirty="0" smtClean="0">
                          <a:sym typeface="Happy Monkey"/>
                        </a:rPr>
                        <a:t>RV is a</a:t>
                      </a:r>
                      <a:r>
                        <a:rPr lang="en-US" sz="1400" baseline="0" dirty="0" smtClean="0">
                          <a:sym typeface="Happy Monkey"/>
                        </a:rPr>
                        <a:t> </a:t>
                      </a:r>
                      <a:r>
                        <a:rPr lang="en-US" sz="1400" dirty="0" smtClean="0">
                          <a:sym typeface="Happy Monkey"/>
                        </a:rPr>
                        <a:t>Perpendicular</a:t>
                      </a:r>
                      <a:r>
                        <a:rPr lang="en-US" sz="1400" baseline="0" dirty="0" smtClean="0">
                          <a:sym typeface="Happy Monkey"/>
                        </a:rPr>
                        <a:t> bisector</a:t>
                      </a:r>
                      <a:endParaRPr lang="en" sz="1400" dirty="0"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</a:tr>
              <a:tr h="88640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sym typeface="Happy Monkey"/>
                        </a:rPr>
                        <a:t>2. </a:t>
                      </a:r>
                      <a:r>
                        <a:rPr lang="en-US" sz="1400" dirty="0" smtClean="0">
                          <a:sym typeface="Happy Monkey"/>
                        </a:rPr>
                        <a:t>SV is congruent to TV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</a:tr>
              <a:tr h="88640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sym typeface="Happy Monkey"/>
                        </a:rPr>
                        <a:t>3. </a:t>
                      </a:r>
                      <a:r>
                        <a:rPr lang="en-US" sz="1400" dirty="0" smtClean="0">
                          <a:sym typeface="Happy Monkey"/>
                        </a:rPr>
                        <a:t>&lt;RVS is congruent to &lt;RVT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</a:tr>
              <a:tr h="88640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smtClean="0">
                          <a:sym typeface="Happy Monkey"/>
                        </a:rPr>
                        <a:t>4. RV is congruent to RV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</a:tr>
              <a:tr h="88640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smtClean="0">
                          <a:sym typeface="Happy Monkey"/>
                        </a:rPr>
                        <a:t>5. SRV is Congruent to TRV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</a:tr>
            </a:tbl>
          </a:graphicData>
        </a:graphic>
      </p:graphicFrame>
      <p:sp>
        <p:nvSpPr>
          <p:cNvPr id="46" name="Shape 46"/>
          <p:cNvSpPr txBox="1"/>
          <p:nvPr/>
        </p:nvSpPr>
        <p:spPr>
          <a:xfrm>
            <a:off x="277575" y="36696"/>
            <a:ext cx="3644284" cy="107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Given that RV is a perpendicular bisector of ST </a:t>
            </a:r>
          </a:p>
          <a:p>
            <a:r>
              <a:rPr lang="en" dirty="0">
                <a:latin typeface="Happy Monkey"/>
                <a:ea typeface="Happy Monkey"/>
                <a:cs typeface="Happy Monkey"/>
                <a:sym typeface="Happy Monkey"/>
              </a:rPr>
              <a:t>Prove: </a:t>
            </a:r>
            <a:r>
              <a:rPr lang="en-US" dirty="0">
                <a:latin typeface="Happy Monkey"/>
                <a:ea typeface="Happy Monkey"/>
                <a:cs typeface="Happy Monkey"/>
                <a:sym typeface="Happy Monkey"/>
              </a:rPr>
              <a:t>That Triangle SRV is congruent to Triangle TRV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lvl="0" algn="l" rtl="0">
              <a:spcBef>
                <a:spcPts val="0"/>
              </a:spcBef>
              <a:buNone/>
            </a:pP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lvl="0" algn="l" rtl="0">
              <a:spcBef>
                <a:spcPts val="0"/>
              </a:spcBef>
              <a:buNone/>
            </a:pP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grpSp>
        <p:nvGrpSpPr>
          <p:cNvPr id="51" name="Shape 51"/>
          <p:cNvGrpSpPr/>
          <p:nvPr/>
        </p:nvGrpSpPr>
        <p:grpSpPr>
          <a:xfrm>
            <a:off x="5988402" y="1"/>
            <a:ext cx="3155599" cy="1888399"/>
            <a:chOff x="5239225" y="358550"/>
            <a:chExt cx="3155599" cy="1416299"/>
          </a:xfrm>
        </p:grpSpPr>
        <p:sp>
          <p:nvSpPr>
            <p:cNvPr id="52" name="Shape 52"/>
            <p:cNvSpPr/>
            <p:nvPr/>
          </p:nvSpPr>
          <p:spPr>
            <a:xfrm>
              <a:off x="6834975" y="663350"/>
              <a:ext cx="1176599" cy="806700"/>
            </a:xfrm>
            <a:prstGeom prst="rtTriangle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5658375" y="663350"/>
              <a:ext cx="1176599" cy="806700"/>
            </a:xfrm>
            <a:prstGeom prst="rtTriangle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 txBox="1"/>
            <p:nvPr/>
          </p:nvSpPr>
          <p:spPr>
            <a:xfrm>
              <a:off x="6588425" y="358550"/>
              <a:ext cx="537899" cy="304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R</a:t>
              </a:r>
            </a:p>
          </p:txBody>
        </p:sp>
        <p:sp>
          <p:nvSpPr>
            <p:cNvPr id="55" name="Shape 55"/>
            <p:cNvSpPr txBox="1"/>
            <p:nvPr/>
          </p:nvSpPr>
          <p:spPr>
            <a:xfrm>
              <a:off x="5239225" y="1306575"/>
              <a:ext cx="537899" cy="304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S</a:t>
              </a:r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7856925" y="1306575"/>
              <a:ext cx="537899" cy="304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T</a:t>
              </a:r>
            </a:p>
          </p:txBody>
        </p:sp>
        <p:sp>
          <p:nvSpPr>
            <p:cNvPr id="57" name="Shape 57"/>
            <p:cNvSpPr txBox="1"/>
            <p:nvPr/>
          </p:nvSpPr>
          <p:spPr>
            <a:xfrm>
              <a:off x="6588425" y="1470050"/>
              <a:ext cx="537899" cy="304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V</a:t>
              </a:r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6424825" y="733950"/>
              <a:ext cx="537899" cy="304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endParaRPr lang="en" dirty="0"/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5714400" y="1178700"/>
              <a:ext cx="537899" cy="304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endParaRPr lang="en" dirty="0"/>
            </a:p>
          </p:txBody>
        </p:sp>
      </p:grpSp>
      <p:sp>
        <p:nvSpPr>
          <p:cNvPr id="61" name="Shape 61"/>
          <p:cNvSpPr/>
          <p:nvPr/>
        </p:nvSpPr>
        <p:spPr>
          <a:xfrm>
            <a:off x="6653787" y="3889107"/>
            <a:ext cx="2315464" cy="89266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>
                <a:latin typeface="Happy Monkey"/>
                <a:ea typeface="Happy Monkey"/>
                <a:cs typeface="Happy Monkey"/>
                <a:sym typeface="Happy Monkey"/>
              </a:rPr>
              <a:t>Definition of bisector</a:t>
            </a:r>
          </a:p>
        </p:txBody>
      </p:sp>
      <p:sp>
        <p:nvSpPr>
          <p:cNvPr id="62" name="Shape 62"/>
          <p:cNvSpPr/>
          <p:nvPr/>
        </p:nvSpPr>
        <p:spPr>
          <a:xfrm>
            <a:off x="6661465" y="5250940"/>
            <a:ext cx="2338963" cy="887949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Reflexive property/common/shared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-58921" y="5355167"/>
            <a:ext cx="1932171" cy="78372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Given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26" name="Shape 63"/>
          <p:cNvSpPr/>
          <p:nvPr/>
        </p:nvSpPr>
        <p:spPr>
          <a:xfrm>
            <a:off x="6653788" y="2528552"/>
            <a:ext cx="2346640" cy="887949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Perpendicular lines create congruent right angles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27" name="Shape 62"/>
          <p:cNvSpPr/>
          <p:nvPr/>
        </p:nvSpPr>
        <p:spPr>
          <a:xfrm>
            <a:off x="-16241" y="2528552"/>
            <a:ext cx="1889491" cy="681451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SAS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  <p:extLst>
      <p:ext uri="{BB962C8B-B14F-4D97-AF65-F5344CB8AC3E}">
        <p14:creationId xmlns:p14="http://schemas.microsoft.com/office/powerpoint/2010/main" val="3077787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211" b="94737" l="2137" r="94872">
                        <a14:foregroundMark x1="48291" y1="7895" x2="48291" y2="7895"/>
                        <a14:foregroundMark x1="90171" y1="78421" x2="90171" y2="78421"/>
                        <a14:foregroundMark x1="48291" y1="87895" x2="48291" y2="87895"/>
                        <a14:foregroundMark x1="8120" y1="80526" x2="8120" y2="8052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81320" y="1732511"/>
            <a:ext cx="4742460" cy="51342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81320" y="725107"/>
            <a:ext cx="4976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Draw the diagram in your </a:t>
            </a:r>
            <a:r>
              <a:rPr lang="en-US" dirty="0" smtClean="0"/>
              <a:t>workbook. </a:t>
            </a:r>
            <a:r>
              <a:rPr lang="en-US" dirty="0" smtClean="0"/>
              <a:t>On the diagram</a:t>
            </a:r>
            <a:r>
              <a:rPr lang="en-US" dirty="0" smtClean="0"/>
              <a:t> </a:t>
            </a:r>
            <a:r>
              <a:rPr lang="en-US" dirty="0" smtClean="0"/>
              <a:t>draw all the givens, reflexive or vertical angles from </a:t>
            </a:r>
            <a:r>
              <a:rPr lang="en-US" dirty="0" smtClean="0"/>
              <a:t>the proof on the following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74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" name="Shape 194"/>
          <p:cNvGraphicFramePr/>
          <p:nvPr>
            <p:extLst>
              <p:ext uri="{D42A27DB-BD31-4B8C-83A1-F6EECF244321}">
                <p14:modId xmlns:p14="http://schemas.microsoft.com/office/powerpoint/2010/main" val="2255253665"/>
              </p:ext>
            </p:extLst>
          </p:nvPr>
        </p:nvGraphicFramePr>
        <p:xfrm>
          <a:off x="277575" y="1589979"/>
          <a:ext cx="5132600" cy="490003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566300"/>
                <a:gridCol w="2566300"/>
              </a:tblGrid>
              <a:tr h="60956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Statements</a:t>
                      </a:r>
                    </a:p>
                  </a:txBody>
                  <a:tcPr marL="91425" marR="91425" marT="121900" marB="1219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Reasons</a:t>
                      </a:r>
                    </a:p>
                  </a:txBody>
                  <a:tcPr marL="91425" marR="91425" marT="121900" marB="121900" anchor="b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132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1.  </a:t>
                      </a:r>
                      <a:r>
                        <a:rPr lang="en-US" sz="140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AB</a:t>
                      </a:r>
                      <a:r>
                        <a:rPr lang="en-US" sz="1400" baseline="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 is congruent to BC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83132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2.   </a:t>
                      </a:r>
                      <a:r>
                        <a:rPr lang="en-US" sz="140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&lt;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ABD is congruent to &lt;CBD</a:t>
                      </a:r>
                      <a:endParaRPr lang="en" sz="1400" dirty="0">
                        <a:solidFill>
                          <a:schemeClr val="dk1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83132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3. 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BD</a:t>
                      </a:r>
                      <a:r>
                        <a:rPr lang="en-US" sz="1400" baseline="0" dirty="0" smtClean="0">
                          <a:solidFill>
                            <a:schemeClr val="dk1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 is congruent to BD</a:t>
                      </a:r>
                      <a:endParaRPr lang="en" sz="1400" dirty="0">
                        <a:solidFill>
                          <a:schemeClr val="dk1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08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smtClean="0">
                          <a:solidFill>
                            <a:schemeClr val="dk1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4. Triangle ABD is congruent to Triangle CBD</a:t>
                      </a:r>
                      <a:endParaRPr lang="en" sz="1400" dirty="0">
                        <a:solidFill>
                          <a:schemeClr val="dk1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5" name="Shape 195"/>
          <p:cNvSpPr txBox="1"/>
          <p:nvPr/>
        </p:nvSpPr>
        <p:spPr>
          <a:xfrm>
            <a:off x="277575" y="221112"/>
            <a:ext cx="4069500" cy="107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dirty="0">
                <a:latin typeface="Happy Monkey"/>
                <a:ea typeface="Happy Monkey"/>
                <a:cs typeface="Happy Monkey"/>
                <a:sym typeface="Happy Monkey"/>
              </a:rPr>
              <a:t>Given: </a:t>
            </a: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DB is a bisector of angle ABC and AB is congruent to BC 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en" dirty="0">
                <a:latin typeface="Happy Monkey"/>
                <a:ea typeface="Happy Monkey"/>
                <a:cs typeface="Happy Monkey"/>
                <a:sym typeface="Happy Monkey"/>
              </a:rPr>
              <a:t>Prove: </a:t>
            </a:r>
            <a:r>
              <a:rPr lang="en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r>
              <a:rPr lang="en-US" dirty="0" smtClean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Triangle ABD is congruent to triangle CBD</a:t>
            </a:r>
            <a:endParaRPr lang="en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2511255" y="367061"/>
            <a:ext cx="296100" cy="45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sz="2400" dirty="0"/>
          </a:p>
        </p:txBody>
      </p:sp>
      <p:sp>
        <p:nvSpPr>
          <p:cNvPr id="219" name="Shape 219"/>
          <p:cNvSpPr/>
          <p:nvPr/>
        </p:nvSpPr>
        <p:spPr>
          <a:xfrm>
            <a:off x="5457100" y="3920268"/>
            <a:ext cx="2125160" cy="766933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Given</a:t>
            </a:r>
          </a:p>
        </p:txBody>
      </p:sp>
      <p:sp>
        <p:nvSpPr>
          <p:cNvPr id="220" name="Shape 220"/>
          <p:cNvSpPr/>
          <p:nvPr/>
        </p:nvSpPr>
        <p:spPr>
          <a:xfrm>
            <a:off x="5531125" y="2268001"/>
            <a:ext cx="2256566" cy="8579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latin typeface="Happy Monkey"/>
                <a:ea typeface="Happy Monkey"/>
                <a:cs typeface="Happy Monkey"/>
                <a:sym typeface="Happy Monkey"/>
              </a:rPr>
              <a:t>Definition of </a:t>
            </a: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an angle</a:t>
            </a:r>
            <a:r>
              <a:rPr lang="en" dirty="0" smtClean="0"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r>
              <a:rPr lang="en" dirty="0">
                <a:latin typeface="Happy Monkey"/>
                <a:ea typeface="Happy Monkey"/>
                <a:cs typeface="Happy Monkey"/>
                <a:sym typeface="Happy Monkey"/>
              </a:rPr>
              <a:t>Bisector</a:t>
            </a:r>
          </a:p>
        </p:txBody>
      </p:sp>
      <p:sp>
        <p:nvSpPr>
          <p:cNvPr id="221" name="Shape 221"/>
          <p:cNvSpPr/>
          <p:nvPr/>
        </p:nvSpPr>
        <p:spPr>
          <a:xfrm>
            <a:off x="6474726" y="4687201"/>
            <a:ext cx="2057679" cy="791729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HL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6427976" y="3125901"/>
            <a:ext cx="2104429" cy="794368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Reflexive property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5457101" y="5572535"/>
            <a:ext cx="2330591" cy="778043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SAS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211" b="94737" l="2137" r="94872">
                        <a14:foregroundMark x1="48291" y1="7895" x2="48291" y2="7895"/>
                        <a14:foregroundMark x1="90171" y1="78421" x2="90171" y2="78421"/>
                        <a14:foregroundMark x1="48291" y1="87895" x2="48291" y2="87895"/>
                        <a14:foregroundMark x1="8120" y1="80526" x2="8120" y2="8052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63802" y="-54999"/>
            <a:ext cx="2468603" cy="267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039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349</Words>
  <Application>Microsoft Macintosh PowerPoint</Application>
  <PresentationFormat>On-screen Show (4:3)</PresentationFormat>
  <Paragraphs>62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Friday: Drag and drop proofs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Friday: Drag and drop proofs</dc:title>
  <dc:creator>James Willett</dc:creator>
  <cp:lastModifiedBy>James Willett</cp:lastModifiedBy>
  <cp:revision>3</cp:revision>
  <dcterms:created xsi:type="dcterms:W3CDTF">2017-01-05T18:59:22Z</dcterms:created>
  <dcterms:modified xsi:type="dcterms:W3CDTF">2017-01-06T16:07:08Z</dcterms:modified>
</cp:coreProperties>
</file>