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65"/>
  </p:normalViewPr>
  <p:slideViewPr>
    <p:cSldViewPr snapToGrid="0" snapToObjects="1">
      <p:cViewPr varScale="1">
        <p:scale>
          <a:sx n="90" d="100"/>
          <a:sy n="90" d="100"/>
        </p:scale>
        <p:origin x="23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382B-1AB9-8C42-A6E0-695FA30B7AA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7D82-5B52-E64D-B858-075111EF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7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382B-1AB9-8C42-A6E0-695FA30B7AA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7D82-5B52-E64D-B858-075111EF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0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382B-1AB9-8C42-A6E0-695FA30B7AA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7D82-5B52-E64D-B858-075111EFE88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29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382B-1AB9-8C42-A6E0-695FA30B7AA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7D82-5B52-E64D-B858-075111EF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5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382B-1AB9-8C42-A6E0-695FA30B7AA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7D82-5B52-E64D-B858-075111EFE88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7271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382B-1AB9-8C42-A6E0-695FA30B7AA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7D82-5B52-E64D-B858-075111EF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11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382B-1AB9-8C42-A6E0-695FA30B7AA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7D82-5B52-E64D-B858-075111EF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59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382B-1AB9-8C42-A6E0-695FA30B7AA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7D82-5B52-E64D-B858-075111EF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9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382B-1AB9-8C42-A6E0-695FA30B7AA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7D82-5B52-E64D-B858-075111EF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0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382B-1AB9-8C42-A6E0-695FA30B7AA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7D82-5B52-E64D-B858-075111EF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8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382B-1AB9-8C42-A6E0-695FA30B7AA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7D82-5B52-E64D-B858-075111EF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382B-1AB9-8C42-A6E0-695FA30B7AA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7D82-5B52-E64D-B858-075111EF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2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382B-1AB9-8C42-A6E0-695FA30B7AA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7D82-5B52-E64D-B858-075111EF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8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382B-1AB9-8C42-A6E0-695FA30B7AA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7D82-5B52-E64D-B858-075111EF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382B-1AB9-8C42-A6E0-695FA30B7AA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7D82-5B52-E64D-B858-075111EF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0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382B-1AB9-8C42-A6E0-695FA30B7AA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7D82-5B52-E64D-B858-075111EF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2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8382B-1AB9-8C42-A6E0-695FA30B7AA9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227D82-5B52-E64D-B858-075111EFE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9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9B33D-D221-2A4A-AB34-2773B9608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Drag and drop proofs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4A96E-9E7D-4540-94A4-209D360E73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31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C256-71BE-B545-8348-EFFD1882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04" y="28785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Proof 7: Label the givens and things that you can prove on your worksheet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40B68F-173C-4046-8C35-176DB941C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664043"/>
              </p:ext>
            </p:extLst>
          </p:nvPr>
        </p:nvGraphicFramePr>
        <p:xfrm>
          <a:off x="6223460" y="1349584"/>
          <a:ext cx="5132600" cy="512265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66300">
                  <a:extLst>
                    <a:ext uri="{9D8B030D-6E8A-4147-A177-3AD203B41FA5}">
                      <a16:colId xmlns:a16="http://schemas.microsoft.com/office/drawing/2014/main" val="3743142990"/>
                    </a:ext>
                  </a:extLst>
                </a:gridCol>
                <a:gridCol w="2566300">
                  <a:extLst>
                    <a:ext uri="{9D8B030D-6E8A-4147-A177-3AD203B41FA5}">
                      <a16:colId xmlns:a16="http://schemas.microsoft.com/office/drawing/2014/main" val="2618550830"/>
                    </a:ext>
                  </a:extLst>
                </a:gridCol>
              </a:tblGrid>
              <a:tr h="73700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Statements</a:t>
                      </a:r>
                    </a:p>
                  </a:txBody>
                  <a:tcPr marL="91425" marR="91425" marT="1219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Reasons</a:t>
                      </a:r>
                    </a:p>
                  </a:txBody>
                  <a:tcPr marL="91425" marR="91425" marT="121900" marB="12190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142901"/>
                  </a:ext>
                </a:extLst>
              </a:tr>
              <a:tr h="1224378">
                <a:tc>
                  <a:txBody>
                    <a:bodyPr/>
                    <a:lstStyle/>
                    <a:p>
                      <a:pPr marL="342900" lvl="0" indent="-342900" rtl="0">
                        <a:spcBef>
                          <a:spcPts val="0"/>
                        </a:spcBef>
                        <a:buAutoNum type="arabicPeriod"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LO and PM bisect each other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359879"/>
                  </a:ext>
                </a:extLst>
              </a:tr>
              <a:tr h="1019208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2.   LN = ON and PN = MN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786925"/>
                  </a:ext>
                </a:extLst>
              </a:tr>
              <a:tr h="108830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3.</a:t>
                      </a:r>
                      <a:r>
                        <a:rPr lang="en-US" sz="1400" baseline="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  &lt;LNM = &lt;ONP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258389"/>
                  </a:ext>
                </a:extLst>
              </a:tr>
              <a:tr h="10537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4. Triangle ABC is congruent to triangle EDC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4487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1FEAB2-B2BA-C441-A3C9-64412E36D7C4}"/>
              </a:ext>
            </a:extLst>
          </p:cNvPr>
          <p:cNvSpPr txBox="1"/>
          <p:nvPr/>
        </p:nvSpPr>
        <p:spPr>
          <a:xfrm>
            <a:off x="250335" y="1223220"/>
            <a:ext cx="5595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Given: LO and PM bisect each other</a:t>
            </a:r>
          </a:p>
          <a:p>
            <a:r>
              <a:rPr lang="en-US" dirty="0"/>
              <a:t>Prove: Triangle LNM =  Triangle ONP</a:t>
            </a:r>
          </a:p>
          <a:p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B2D5C41-1B1A-FD4B-B428-BA37A601FD58}"/>
              </a:ext>
            </a:extLst>
          </p:cNvPr>
          <p:cNvSpPr/>
          <p:nvPr/>
        </p:nvSpPr>
        <p:spPr>
          <a:xfrm>
            <a:off x="3123621" y="2183044"/>
            <a:ext cx="2595657" cy="771957"/>
          </a:xfrm>
          <a:prstGeom prst="round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Vertical angles are congruent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086606E-0797-3C46-A924-CFF17741584C}"/>
              </a:ext>
            </a:extLst>
          </p:cNvPr>
          <p:cNvSpPr/>
          <p:nvPr/>
        </p:nvSpPr>
        <p:spPr>
          <a:xfrm>
            <a:off x="4521166" y="3091674"/>
            <a:ext cx="1534287" cy="62064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500D368-5A25-2C4C-9FFF-F6EDE5473F94}"/>
              </a:ext>
            </a:extLst>
          </p:cNvPr>
          <p:cNvSpPr/>
          <p:nvPr/>
        </p:nvSpPr>
        <p:spPr>
          <a:xfrm>
            <a:off x="3822211" y="4130504"/>
            <a:ext cx="2212381" cy="6637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Definition of a bisector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D26A5E9-DD3E-7949-85E0-1F0221B044D5}"/>
              </a:ext>
            </a:extLst>
          </p:cNvPr>
          <p:cNvSpPr/>
          <p:nvPr/>
        </p:nvSpPr>
        <p:spPr>
          <a:xfrm>
            <a:off x="2289208" y="3980521"/>
            <a:ext cx="1427440" cy="4818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B7ECAE6-430A-CA4E-9BCD-3E59E1C35CFD}"/>
              </a:ext>
            </a:extLst>
          </p:cNvPr>
          <p:cNvSpPr/>
          <p:nvPr/>
        </p:nvSpPr>
        <p:spPr>
          <a:xfrm>
            <a:off x="2282935" y="4564109"/>
            <a:ext cx="1433713" cy="51657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C6B9A6-8DFC-F24D-99BE-53E29DC7BCF1}"/>
              </a:ext>
            </a:extLst>
          </p:cNvPr>
          <p:cNvSpPr/>
          <p:nvPr/>
        </p:nvSpPr>
        <p:spPr>
          <a:xfrm>
            <a:off x="155709" y="4130504"/>
            <a:ext cx="2112938" cy="75798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own statement here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1006F6A-143C-4C44-92FA-B7E305FD58CC}"/>
              </a:ext>
            </a:extLst>
          </p:cNvPr>
          <p:cNvSpPr/>
          <p:nvPr/>
        </p:nvSpPr>
        <p:spPr>
          <a:xfrm>
            <a:off x="2282935" y="5243583"/>
            <a:ext cx="1433013" cy="50081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D39216F-55F9-4843-BDC8-AEA83ADED06A}"/>
              </a:ext>
            </a:extLst>
          </p:cNvPr>
          <p:cNvSpPr/>
          <p:nvPr/>
        </p:nvSpPr>
        <p:spPr>
          <a:xfrm>
            <a:off x="250334" y="5182439"/>
            <a:ext cx="2048309" cy="60089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own reason here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CE5F8BC-6B15-A642-802C-90963FAEC93C}"/>
              </a:ext>
            </a:extLst>
          </p:cNvPr>
          <p:cNvSpPr/>
          <p:nvPr/>
        </p:nvSpPr>
        <p:spPr>
          <a:xfrm>
            <a:off x="2829518" y="3104427"/>
            <a:ext cx="1534287" cy="62064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Given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FEC5DE8-384B-4B47-8BEA-860CF484A753}"/>
              </a:ext>
            </a:extLst>
          </p:cNvPr>
          <p:cNvSpPr/>
          <p:nvPr/>
        </p:nvSpPr>
        <p:spPr>
          <a:xfrm>
            <a:off x="3799952" y="5080687"/>
            <a:ext cx="2212381" cy="6637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alternate interior angles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C1BB1A9-1114-2149-8CE4-DA12075D001D}"/>
              </a:ext>
            </a:extLst>
          </p:cNvPr>
          <p:cNvSpPr/>
          <p:nvPr/>
        </p:nvSpPr>
        <p:spPr>
          <a:xfrm>
            <a:off x="3832805" y="5910274"/>
            <a:ext cx="2212381" cy="6637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Corresponding angles</a:t>
            </a:r>
          </a:p>
        </p:txBody>
      </p:sp>
      <p:pic>
        <p:nvPicPr>
          <p:cNvPr id="3074" name="Picture 2" descr="https://lh3.googleusercontent.com/rW9-yfaw9yMJpoJdQfX78DUFC-rSBFP0B-N_YK0hRL2PM2OUXKlzGwuQyib85E_FtGu8rSeo4YzQ6drbqFr6CVGAQ7uKDr1k4oodSorKDXuH42G77CGcka4Hm01N6BfnNxf1Fh3v">
            <a:extLst>
              <a:ext uri="{FF2B5EF4-FFF2-40B4-BE49-F238E27FC236}">
                <a16:creationId xmlns:a16="http://schemas.microsoft.com/office/drawing/2014/main" id="{10BF7996-AFE4-EA48-84CA-F66F14E91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9" y="2183044"/>
            <a:ext cx="2614963" cy="142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2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C256-71BE-B545-8348-EFFD1882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04" y="28785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Proof 8: Label the givens and things that you can prove on your worksheet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40B68F-173C-4046-8C35-176DB941C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670708"/>
              </p:ext>
            </p:extLst>
          </p:nvPr>
        </p:nvGraphicFramePr>
        <p:xfrm>
          <a:off x="6223460" y="1349584"/>
          <a:ext cx="5132600" cy="512265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66300">
                  <a:extLst>
                    <a:ext uri="{9D8B030D-6E8A-4147-A177-3AD203B41FA5}">
                      <a16:colId xmlns:a16="http://schemas.microsoft.com/office/drawing/2014/main" val="3743142990"/>
                    </a:ext>
                  </a:extLst>
                </a:gridCol>
                <a:gridCol w="2566300">
                  <a:extLst>
                    <a:ext uri="{9D8B030D-6E8A-4147-A177-3AD203B41FA5}">
                      <a16:colId xmlns:a16="http://schemas.microsoft.com/office/drawing/2014/main" val="2618550830"/>
                    </a:ext>
                  </a:extLst>
                </a:gridCol>
              </a:tblGrid>
              <a:tr h="73700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Statements</a:t>
                      </a:r>
                    </a:p>
                  </a:txBody>
                  <a:tcPr marL="91425" marR="91425" marT="1219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Reasons</a:t>
                      </a:r>
                    </a:p>
                  </a:txBody>
                  <a:tcPr marL="91425" marR="91425" marT="121900" marB="12190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142901"/>
                  </a:ext>
                </a:extLst>
              </a:tr>
              <a:tr h="1224378">
                <a:tc>
                  <a:txBody>
                    <a:bodyPr/>
                    <a:lstStyle/>
                    <a:p>
                      <a:pPr marL="342900" lvl="0" indent="-342900" rtl="0">
                        <a:spcBef>
                          <a:spcPts val="0"/>
                        </a:spcBef>
                        <a:buAutoNum type="arabicPeriod"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LO bisects PM and LM//OP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359879"/>
                  </a:ext>
                </a:extLst>
              </a:tr>
              <a:tr h="1019208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2.   &lt;M = &lt;P and &lt;L = &lt;P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786925"/>
                  </a:ext>
                </a:extLst>
              </a:tr>
              <a:tr h="108830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3.</a:t>
                      </a:r>
                      <a:r>
                        <a:rPr lang="en-US" sz="1400" baseline="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  &lt;LNM = &lt;ONP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258389"/>
                  </a:ext>
                </a:extLst>
              </a:tr>
              <a:tr h="10537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4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4487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1FEAB2-B2BA-C441-A3C9-64412E36D7C4}"/>
              </a:ext>
            </a:extLst>
          </p:cNvPr>
          <p:cNvSpPr txBox="1"/>
          <p:nvPr/>
        </p:nvSpPr>
        <p:spPr>
          <a:xfrm>
            <a:off x="250335" y="1223220"/>
            <a:ext cx="5595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Given: LM // OP and LO bisects PM</a:t>
            </a:r>
          </a:p>
          <a:p>
            <a:r>
              <a:rPr lang="en-US" dirty="0"/>
              <a:t>Prove: Triangle LNM =  Triangle ONP</a:t>
            </a:r>
          </a:p>
          <a:p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B2D5C41-1B1A-FD4B-B428-BA37A601FD58}"/>
              </a:ext>
            </a:extLst>
          </p:cNvPr>
          <p:cNvSpPr/>
          <p:nvPr/>
        </p:nvSpPr>
        <p:spPr>
          <a:xfrm>
            <a:off x="3123621" y="2183044"/>
            <a:ext cx="2595657" cy="771957"/>
          </a:xfrm>
          <a:prstGeom prst="round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Vertical angles are congruent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086606E-0797-3C46-A924-CFF17741584C}"/>
              </a:ext>
            </a:extLst>
          </p:cNvPr>
          <p:cNvSpPr/>
          <p:nvPr/>
        </p:nvSpPr>
        <p:spPr>
          <a:xfrm>
            <a:off x="4044511" y="3914243"/>
            <a:ext cx="1534287" cy="62064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500D368-5A25-2C4C-9FFF-F6EDE5473F94}"/>
              </a:ext>
            </a:extLst>
          </p:cNvPr>
          <p:cNvSpPr/>
          <p:nvPr/>
        </p:nvSpPr>
        <p:spPr>
          <a:xfrm>
            <a:off x="3822211" y="4830281"/>
            <a:ext cx="2212381" cy="6637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Definition of a bisector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D26A5E9-DD3E-7949-85E0-1F0221B044D5}"/>
              </a:ext>
            </a:extLst>
          </p:cNvPr>
          <p:cNvSpPr/>
          <p:nvPr/>
        </p:nvSpPr>
        <p:spPr>
          <a:xfrm>
            <a:off x="2324819" y="4534891"/>
            <a:ext cx="1427440" cy="4818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B7ECAE6-430A-CA4E-9BCD-3E59E1C35CFD}"/>
              </a:ext>
            </a:extLst>
          </p:cNvPr>
          <p:cNvSpPr/>
          <p:nvPr/>
        </p:nvSpPr>
        <p:spPr>
          <a:xfrm>
            <a:off x="2328573" y="5224597"/>
            <a:ext cx="1433713" cy="51657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C6B9A6-8DFC-F24D-99BE-53E29DC7BCF1}"/>
              </a:ext>
            </a:extLst>
          </p:cNvPr>
          <p:cNvSpPr/>
          <p:nvPr/>
        </p:nvSpPr>
        <p:spPr>
          <a:xfrm>
            <a:off x="6538774" y="5493988"/>
            <a:ext cx="2234348" cy="8353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own statement here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1006F6A-143C-4C44-92FA-B7E305FD58CC}"/>
              </a:ext>
            </a:extLst>
          </p:cNvPr>
          <p:cNvSpPr/>
          <p:nvPr/>
        </p:nvSpPr>
        <p:spPr>
          <a:xfrm>
            <a:off x="2298643" y="5971426"/>
            <a:ext cx="1433013" cy="50081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D39216F-55F9-4843-BDC8-AEA83ADED06A}"/>
              </a:ext>
            </a:extLst>
          </p:cNvPr>
          <p:cNvSpPr/>
          <p:nvPr/>
        </p:nvSpPr>
        <p:spPr>
          <a:xfrm>
            <a:off x="8789760" y="3369943"/>
            <a:ext cx="2566300" cy="90201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own reason here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CE5F8BC-6B15-A642-802C-90963FAEC93C}"/>
              </a:ext>
            </a:extLst>
          </p:cNvPr>
          <p:cNvSpPr/>
          <p:nvPr/>
        </p:nvSpPr>
        <p:spPr>
          <a:xfrm>
            <a:off x="4035252" y="3124298"/>
            <a:ext cx="1534287" cy="62064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C1BB1A9-1114-2149-8CE4-DA12075D001D}"/>
              </a:ext>
            </a:extLst>
          </p:cNvPr>
          <p:cNvSpPr/>
          <p:nvPr/>
        </p:nvSpPr>
        <p:spPr>
          <a:xfrm>
            <a:off x="3832805" y="5910274"/>
            <a:ext cx="2212381" cy="6637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Corresponding angles</a:t>
            </a:r>
          </a:p>
        </p:txBody>
      </p:sp>
      <p:pic>
        <p:nvPicPr>
          <p:cNvPr id="3074" name="Picture 2" descr="https://lh3.googleusercontent.com/rW9-yfaw9yMJpoJdQfX78DUFC-rSBFP0B-N_YK0hRL2PM2OUXKlzGwuQyib85E_FtGu8rSeo4YzQ6drbqFr6CVGAQ7uKDr1k4oodSorKDXuH42G77CGcka4Hm01N6BfnNxf1Fh3v">
            <a:extLst>
              <a:ext uri="{FF2B5EF4-FFF2-40B4-BE49-F238E27FC236}">
                <a16:creationId xmlns:a16="http://schemas.microsoft.com/office/drawing/2014/main" id="{10BF7996-AFE4-EA48-84CA-F66F14E91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9" y="2183044"/>
            <a:ext cx="2614963" cy="142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44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C256-71BE-B545-8348-EFFD1882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04" y="28785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Proof 9: Label the givens and things that you can prove on your worksheet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40B68F-173C-4046-8C35-176DB941C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054567"/>
              </p:ext>
            </p:extLst>
          </p:nvPr>
        </p:nvGraphicFramePr>
        <p:xfrm>
          <a:off x="6223460" y="1349584"/>
          <a:ext cx="5132600" cy="47333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66300">
                  <a:extLst>
                    <a:ext uri="{9D8B030D-6E8A-4147-A177-3AD203B41FA5}">
                      <a16:colId xmlns:a16="http://schemas.microsoft.com/office/drawing/2014/main" val="3743142990"/>
                    </a:ext>
                  </a:extLst>
                </a:gridCol>
                <a:gridCol w="2566300">
                  <a:extLst>
                    <a:ext uri="{9D8B030D-6E8A-4147-A177-3AD203B41FA5}">
                      <a16:colId xmlns:a16="http://schemas.microsoft.com/office/drawing/2014/main" val="2618550830"/>
                    </a:ext>
                  </a:extLst>
                </a:gridCol>
              </a:tblGrid>
              <a:tr h="436354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Statements</a:t>
                      </a:r>
                    </a:p>
                  </a:txBody>
                  <a:tcPr marL="91425" marR="91425" marT="1219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Reasons</a:t>
                      </a:r>
                    </a:p>
                  </a:txBody>
                  <a:tcPr marL="91425" marR="91425" marT="121900" marB="12190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142901"/>
                  </a:ext>
                </a:extLst>
              </a:tr>
              <a:tr h="750719">
                <a:tc>
                  <a:txBody>
                    <a:bodyPr/>
                    <a:lstStyle/>
                    <a:p>
                      <a:pPr marL="342900" lvl="0" indent="-342900" rtl="0">
                        <a:spcBef>
                          <a:spcPts val="0"/>
                        </a:spcBef>
                        <a:buAutoNum type="arabicPeriod"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&lt;G = &lt;I 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359879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2.   FH bisects &lt;GFI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786925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3.</a:t>
                      </a:r>
                      <a:r>
                        <a:rPr lang="en-US" sz="1400" baseline="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  FH = FH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258389"/>
                  </a:ext>
                </a:extLst>
              </a:tr>
              <a:tr h="9001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4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448740"/>
                  </a:ext>
                </a:extLst>
              </a:tr>
              <a:tr h="10537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5. </a:t>
                      </a: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</a:t>
                      </a:r>
                      <a:r>
                        <a:rPr lang="en-US" sz="1400" dirty="0"/>
                        <a:t>riangle IFH = Triangle  GFH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2801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1FEAB2-B2BA-C441-A3C9-64412E36D7C4}"/>
              </a:ext>
            </a:extLst>
          </p:cNvPr>
          <p:cNvSpPr txBox="1"/>
          <p:nvPr/>
        </p:nvSpPr>
        <p:spPr>
          <a:xfrm>
            <a:off x="250335" y="1223220"/>
            <a:ext cx="5595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Given:&lt;G = &lt;I and FH bisects &lt;GFI</a:t>
            </a:r>
          </a:p>
          <a:p>
            <a:r>
              <a:rPr lang="en-US" dirty="0"/>
              <a:t>Prove: triangle IFH =  GFH</a:t>
            </a:r>
          </a:p>
          <a:p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B2D5C41-1B1A-FD4B-B428-BA37A601FD58}"/>
              </a:ext>
            </a:extLst>
          </p:cNvPr>
          <p:cNvSpPr/>
          <p:nvPr/>
        </p:nvSpPr>
        <p:spPr>
          <a:xfrm>
            <a:off x="3123621" y="2183044"/>
            <a:ext cx="2595657" cy="771957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Shared side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086606E-0797-3C46-A924-CFF17741584C}"/>
              </a:ext>
            </a:extLst>
          </p:cNvPr>
          <p:cNvSpPr/>
          <p:nvPr/>
        </p:nvSpPr>
        <p:spPr>
          <a:xfrm>
            <a:off x="4044511" y="3914243"/>
            <a:ext cx="1534287" cy="6206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500D368-5A25-2C4C-9FFF-F6EDE5473F94}"/>
              </a:ext>
            </a:extLst>
          </p:cNvPr>
          <p:cNvSpPr/>
          <p:nvPr/>
        </p:nvSpPr>
        <p:spPr>
          <a:xfrm>
            <a:off x="8919678" y="4224567"/>
            <a:ext cx="2247201" cy="76504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Definition of a bisector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D26A5E9-DD3E-7949-85E0-1F0221B044D5}"/>
              </a:ext>
            </a:extLst>
          </p:cNvPr>
          <p:cNvSpPr/>
          <p:nvPr/>
        </p:nvSpPr>
        <p:spPr>
          <a:xfrm>
            <a:off x="4097934" y="4748692"/>
            <a:ext cx="1427440" cy="4818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B7ECAE6-430A-CA4E-9BCD-3E59E1C35CFD}"/>
              </a:ext>
            </a:extLst>
          </p:cNvPr>
          <p:cNvSpPr/>
          <p:nvPr/>
        </p:nvSpPr>
        <p:spPr>
          <a:xfrm>
            <a:off x="2341890" y="4797743"/>
            <a:ext cx="1433713" cy="5165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C6B9A6-8DFC-F24D-99BE-53E29DC7BCF1}"/>
              </a:ext>
            </a:extLst>
          </p:cNvPr>
          <p:cNvSpPr/>
          <p:nvPr/>
        </p:nvSpPr>
        <p:spPr>
          <a:xfrm>
            <a:off x="6461330" y="4154235"/>
            <a:ext cx="2234348" cy="8353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own statement here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1006F6A-143C-4C44-92FA-B7E305FD58CC}"/>
              </a:ext>
            </a:extLst>
          </p:cNvPr>
          <p:cNvSpPr/>
          <p:nvPr/>
        </p:nvSpPr>
        <p:spPr>
          <a:xfrm>
            <a:off x="2356533" y="5531073"/>
            <a:ext cx="1433013" cy="50081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D39216F-55F9-4843-BDC8-AEA83ADED06A}"/>
              </a:ext>
            </a:extLst>
          </p:cNvPr>
          <p:cNvSpPr/>
          <p:nvPr/>
        </p:nvSpPr>
        <p:spPr>
          <a:xfrm>
            <a:off x="-268736" y="5570218"/>
            <a:ext cx="2566300" cy="90201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own reason here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CE5F8BC-6B15-A642-802C-90963FAEC93C}"/>
              </a:ext>
            </a:extLst>
          </p:cNvPr>
          <p:cNvSpPr/>
          <p:nvPr/>
        </p:nvSpPr>
        <p:spPr>
          <a:xfrm>
            <a:off x="4035252" y="3124298"/>
            <a:ext cx="1534287" cy="6206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C1BB1A9-1114-2149-8CE4-DA12075D001D}"/>
              </a:ext>
            </a:extLst>
          </p:cNvPr>
          <p:cNvSpPr/>
          <p:nvPr/>
        </p:nvSpPr>
        <p:spPr>
          <a:xfrm>
            <a:off x="3832805" y="5910274"/>
            <a:ext cx="2212381" cy="66370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Corresponding angles</a:t>
            </a:r>
          </a:p>
        </p:txBody>
      </p:sp>
      <p:pic>
        <p:nvPicPr>
          <p:cNvPr id="5122" name="Picture 2" descr="https://lh3.googleusercontent.com/9BCN43UU8KKlkhj9YUfjs1nuWJ7Atqty90vUNn5XtIX8qY3FEfaDB0UP8S80_kbwqHIRWRwYXUzFP8ddeolR3INVRt7IM90YWTYU2mKdSMQA9UhN8omRqFFPa7GHpoHwVNKdY5UL">
            <a:extLst>
              <a:ext uri="{FF2B5EF4-FFF2-40B4-BE49-F238E27FC236}">
                <a16:creationId xmlns:a16="http://schemas.microsoft.com/office/drawing/2014/main" id="{1FDBB321-D102-1E49-8786-5E0D2EA4E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4" y="2138274"/>
            <a:ext cx="25273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645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C256-71BE-B545-8348-EFFD1882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04" y="28785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Proof 9: Label the givens and things that you can prove on your worksheet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40B68F-173C-4046-8C35-176DB941C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595719"/>
              </p:ext>
            </p:extLst>
          </p:nvPr>
        </p:nvGraphicFramePr>
        <p:xfrm>
          <a:off x="6223460" y="1349584"/>
          <a:ext cx="5132600" cy="47333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66300">
                  <a:extLst>
                    <a:ext uri="{9D8B030D-6E8A-4147-A177-3AD203B41FA5}">
                      <a16:colId xmlns:a16="http://schemas.microsoft.com/office/drawing/2014/main" val="3743142990"/>
                    </a:ext>
                  </a:extLst>
                </a:gridCol>
                <a:gridCol w="2566300">
                  <a:extLst>
                    <a:ext uri="{9D8B030D-6E8A-4147-A177-3AD203B41FA5}">
                      <a16:colId xmlns:a16="http://schemas.microsoft.com/office/drawing/2014/main" val="2618550830"/>
                    </a:ext>
                  </a:extLst>
                </a:gridCol>
              </a:tblGrid>
              <a:tr h="436354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Statements</a:t>
                      </a:r>
                    </a:p>
                  </a:txBody>
                  <a:tcPr marL="91425" marR="91425" marT="1219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Reasons</a:t>
                      </a:r>
                    </a:p>
                  </a:txBody>
                  <a:tcPr marL="91425" marR="91425" marT="121900" marB="12190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142901"/>
                  </a:ext>
                </a:extLst>
              </a:tr>
              <a:tr h="750719">
                <a:tc>
                  <a:txBody>
                    <a:bodyPr/>
                    <a:lstStyle/>
                    <a:p>
                      <a:pPr marL="342900" lvl="0" indent="-342900" rtl="0">
                        <a:spcBef>
                          <a:spcPts val="0"/>
                        </a:spcBef>
                        <a:buAutoNum type="arabicPeriod"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FH bisects &lt;GFI and &lt;GHI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359879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2.   &lt;GFH = &lt;IFH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786925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3.</a:t>
                      </a:r>
                      <a:r>
                        <a:rPr lang="en-US" sz="1400" baseline="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  &lt;GHF = &lt;IHF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258389"/>
                  </a:ext>
                </a:extLst>
              </a:tr>
              <a:tr h="9001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4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448740"/>
                  </a:ext>
                </a:extLst>
              </a:tr>
              <a:tr h="10537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5. </a:t>
                      </a: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</a:t>
                      </a:r>
                      <a:r>
                        <a:rPr lang="en-US" sz="1400" dirty="0"/>
                        <a:t>riangle IFH = Triangle  GFH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2801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1FEAB2-B2BA-C441-A3C9-64412E36D7C4}"/>
              </a:ext>
            </a:extLst>
          </p:cNvPr>
          <p:cNvSpPr txBox="1"/>
          <p:nvPr/>
        </p:nvSpPr>
        <p:spPr>
          <a:xfrm>
            <a:off x="250335" y="1223220"/>
            <a:ext cx="5595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Given: FH bisects &lt;GFI and &lt;GHI</a:t>
            </a:r>
          </a:p>
          <a:p>
            <a:r>
              <a:rPr lang="en-US" dirty="0"/>
              <a:t>Prove: triangle IFH =  GFH</a:t>
            </a:r>
          </a:p>
          <a:p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B2D5C41-1B1A-FD4B-B428-BA37A601FD58}"/>
              </a:ext>
            </a:extLst>
          </p:cNvPr>
          <p:cNvSpPr/>
          <p:nvPr/>
        </p:nvSpPr>
        <p:spPr>
          <a:xfrm>
            <a:off x="3123621" y="2183044"/>
            <a:ext cx="2595657" cy="771957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Shared side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086606E-0797-3C46-A924-CFF17741584C}"/>
              </a:ext>
            </a:extLst>
          </p:cNvPr>
          <p:cNvSpPr/>
          <p:nvPr/>
        </p:nvSpPr>
        <p:spPr>
          <a:xfrm>
            <a:off x="4044511" y="3914243"/>
            <a:ext cx="1534287" cy="6206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500D368-5A25-2C4C-9FFF-F6EDE5473F94}"/>
              </a:ext>
            </a:extLst>
          </p:cNvPr>
          <p:cNvSpPr/>
          <p:nvPr/>
        </p:nvSpPr>
        <p:spPr>
          <a:xfrm>
            <a:off x="-66477" y="4607088"/>
            <a:ext cx="2247201" cy="76504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Definition of a bisector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D26A5E9-DD3E-7949-85E0-1F0221B044D5}"/>
              </a:ext>
            </a:extLst>
          </p:cNvPr>
          <p:cNvSpPr/>
          <p:nvPr/>
        </p:nvSpPr>
        <p:spPr>
          <a:xfrm>
            <a:off x="4097934" y="4748692"/>
            <a:ext cx="1427440" cy="4818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B7ECAE6-430A-CA4E-9BCD-3E59E1C35CFD}"/>
              </a:ext>
            </a:extLst>
          </p:cNvPr>
          <p:cNvSpPr/>
          <p:nvPr/>
        </p:nvSpPr>
        <p:spPr>
          <a:xfrm>
            <a:off x="2341890" y="4797743"/>
            <a:ext cx="1433713" cy="5165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C6B9A6-8DFC-F24D-99BE-53E29DC7BCF1}"/>
              </a:ext>
            </a:extLst>
          </p:cNvPr>
          <p:cNvSpPr/>
          <p:nvPr/>
        </p:nvSpPr>
        <p:spPr>
          <a:xfrm>
            <a:off x="6461330" y="4154235"/>
            <a:ext cx="2234348" cy="8353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own statement here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1006F6A-143C-4C44-92FA-B7E305FD58CC}"/>
              </a:ext>
            </a:extLst>
          </p:cNvPr>
          <p:cNvSpPr/>
          <p:nvPr/>
        </p:nvSpPr>
        <p:spPr>
          <a:xfrm>
            <a:off x="2356533" y="5531073"/>
            <a:ext cx="1433013" cy="50081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D39216F-55F9-4843-BDC8-AEA83ADED06A}"/>
              </a:ext>
            </a:extLst>
          </p:cNvPr>
          <p:cNvSpPr/>
          <p:nvPr/>
        </p:nvSpPr>
        <p:spPr>
          <a:xfrm>
            <a:off x="-268736" y="5570218"/>
            <a:ext cx="2566300" cy="90201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own reason here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CE5F8BC-6B15-A642-802C-90963FAEC93C}"/>
              </a:ext>
            </a:extLst>
          </p:cNvPr>
          <p:cNvSpPr/>
          <p:nvPr/>
        </p:nvSpPr>
        <p:spPr>
          <a:xfrm>
            <a:off x="4035252" y="3124298"/>
            <a:ext cx="1534287" cy="6206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C1BB1A9-1114-2149-8CE4-DA12075D001D}"/>
              </a:ext>
            </a:extLst>
          </p:cNvPr>
          <p:cNvSpPr/>
          <p:nvPr/>
        </p:nvSpPr>
        <p:spPr>
          <a:xfrm>
            <a:off x="3832805" y="5910274"/>
            <a:ext cx="2212381" cy="66370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Corresponding angles</a:t>
            </a:r>
          </a:p>
        </p:txBody>
      </p:sp>
      <p:pic>
        <p:nvPicPr>
          <p:cNvPr id="5122" name="Picture 2" descr="https://lh3.googleusercontent.com/9BCN43UU8KKlkhj9YUfjs1nuWJ7Atqty90vUNn5XtIX8qY3FEfaDB0UP8S80_kbwqHIRWRwYXUzFP8ddeolR3INVRt7IM90YWTYU2mKdSMQA9UhN8omRqFFPa7GHpoHwVNKdY5UL">
            <a:extLst>
              <a:ext uri="{FF2B5EF4-FFF2-40B4-BE49-F238E27FC236}">
                <a16:creationId xmlns:a16="http://schemas.microsoft.com/office/drawing/2014/main" id="{1FDBB321-D102-1E49-8786-5E0D2EA4E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4" y="2138274"/>
            <a:ext cx="25273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46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4EC88-2E4E-B142-810B-F8CE81DB9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794904" cy="1320800"/>
          </a:xfrm>
        </p:spPr>
        <p:txBody>
          <a:bodyPr/>
          <a:lstStyle/>
          <a:p>
            <a:r>
              <a:rPr lang="en-US" dirty="0"/>
              <a:t>Time to check in!</a:t>
            </a:r>
            <a:br>
              <a:rPr lang="en-US" dirty="0"/>
            </a:br>
            <a:r>
              <a:rPr lang="en-US" dirty="0"/>
              <a:t>How did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E3FC8-B654-9041-B122-8F9F03918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398643" cy="3880773"/>
          </a:xfrm>
        </p:spPr>
        <p:txBody>
          <a:bodyPr/>
          <a:lstStyle/>
          <a:p>
            <a:r>
              <a:rPr lang="en-US" dirty="0"/>
              <a:t>Collect the paper proofs from your teacher</a:t>
            </a:r>
          </a:p>
          <a:p>
            <a:r>
              <a:rPr lang="en-US" dirty="0"/>
              <a:t>You can save your </a:t>
            </a:r>
            <a:r>
              <a:rPr lang="en-US" dirty="0" err="1"/>
              <a:t>powerpoint</a:t>
            </a:r>
            <a:r>
              <a:rPr lang="en-US" dirty="0"/>
              <a:t> to go through with your teacher </a:t>
            </a:r>
          </a:p>
          <a:p>
            <a:r>
              <a:rPr lang="en-US" dirty="0"/>
              <a:t>If you have time remaining you can start tonight’s homework on </a:t>
            </a:r>
            <a:r>
              <a:rPr lang="en-US" dirty="0" err="1"/>
              <a:t>Edpuzzle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04488-8FD9-1548-B93D-0E116CD8F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77" y="0"/>
            <a:ext cx="5088862" cy="469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5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F375-DF25-9047-84F7-DE20877B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BE1B2-8FA4-7B42-83EA-D30BF23B7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43" y="1435713"/>
            <a:ext cx="8825659" cy="3416300"/>
          </a:xfrm>
        </p:spPr>
        <p:txBody>
          <a:bodyPr/>
          <a:lstStyle/>
          <a:p>
            <a:r>
              <a:rPr lang="en-US" dirty="0"/>
              <a:t>Label the given information on the diagram on your worksheet!</a:t>
            </a:r>
          </a:p>
          <a:p>
            <a:r>
              <a:rPr lang="en-US" dirty="0"/>
              <a:t>Drag and drop the Statements and reasons to complete the proofs</a:t>
            </a:r>
          </a:p>
          <a:p>
            <a:r>
              <a:rPr lang="en-US" dirty="0"/>
              <a:t>Check in with your teacher when you see the stop 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287BA-D26B-5246-9CED-109956A6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496" y="2976195"/>
            <a:ext cx="4221614" cy="335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8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C256-71BE-B545-8348-EFFD1882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04" y="28785"/>
            <a:ext cx="8596668" cy="1320800"/>
          </a:xfrm>
        </p:spPr>
        <p:txBody>
          <a:bodyPr/>
          <a:lstStyle/>
          <a:p>
            <a:r>
              <a:rPr lang="en-US" dirty="0"/>
              <a:t>Proof 1: Label the givens and things that you can prove on your worksheet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40B68F-173C-4046-8C35-176DB941C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445940"/>
              </p:ext>
            </p:extLst>
          </p:nvPr>
        </p:nvGraphicFramePr>
        <p:xfrm>
          <a:off x="6223460" y="1349585"/>
          <a:ext cx="5132600" cy="53550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66300">
                  <a:extLst>
                    <a:ext uri="{9D8B030D-6E8A-4147-A177-3AD203B41FA5}">
                      <a16:colId xmlns:a16="http://schemas.microsoft.com/office/drawing/2014/main" val="3743142990"/>
                    </a:ext>
                  </a:extLst>
                </a:gridCol>
                <a:gridCol w="2566300">
                  <a:extLst>
                    <a:ext uri="{9D8B030D-6E8A-4147-A177-3AD203B41FA5}">
                      <a16:colId xmlns:a16="http://schemas.microsoft.com/office/drawing/2014/main" val="2618550830"/>
                    </a:ext>
                  </a:extLst>
                </a:gridCol>
              </a:tblGrid>
              <a:tr h="60956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Statements</a:t>
                      </a:r>
                    </a:p>
                  </a:txBody>
                  <a:tcPr marL="91425" marR="91425" marT="1219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Reasons</a:t>
                      </a:r>
                    </a:p>
                  </a:txBody>
                  <a:tcPr marL="91425" marR="91425" marT="121900" marB="12190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142901"/>
                  </a:ext>
                </a:extLst>
              </a:tr>
              <a:tr h="1341080">
                <a:tc>
                  <a:txBody>
                    <a:bodyPr/>
                    <a:lstStyle/>
                    <a:p>
                      <a:pPr marL="342900" lvl="0" indent="-342900" rtl="0">
                        <a:spcBef>
                          <a:spcPts val="0"/>
                        </a:spcBef>
                        <a:buAutoNum type="arabicPeriod"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AC = DC and AB//DE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359879"/>
                  </a:ext>
                </a:extLst>
              </a:tr>
              <a:tr h="11348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2.   </a:t>
                      </a: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&lt;A = &lt;D 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786925"/>
                  </a:ext>
                </a:extLst>
              </a:tr>
              <a:tr h="11348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3.</a:t>
                      </a:r>
                      <a:r>
                        <a:rPr lang="en-US" sz="1400" baseline="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  &lt;BCA = &lt;ECD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258389"/>
                  </a:ext>
                </a:extLst>
              </a:tr>
              <a:tr h="11348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4. Triangle BCA is congruent to triangle ECD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4487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1FEAB2-B2BA-C441-A3C9-64412E36D7C4}"/>
              </a:ext>
            </a:extLst>
          </p:cNvPr>
          <p:cNvSpPr txBox="1"/>
          <p:nvPr/>
        </p:nvSpPr>
        <p:spPr>
          <a:xfrm>
            <a:off x="276601" y="1165129"/>
            <a:ext cx="5595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Given: AC = DC and AB//DE</a:t>
            </a:r>
          </a:p>
          <a:p>
            <a:endParaRPr lang="en-US" dirty="0"/>
          </a:p>
          <a:p>
            <a:r>
              <a:rPr lang="en-US" dirty="0"/>
              <a:t>Prove: triangle BCA is congruent to triangle ECD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6A553C-C115-3C4F-8001-3DEBFD2D4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3" t="8601" r="8563" b="12667"/>
          <a:stretch/>
        </p:blipFill>
        <p:spPr>
          <a:xfrm>
            <a:off x="236203" y="2365458"/>
            <a:ext cx="2139000" cy="1570560"/>
          </a:xfrm>
          <a:prstGeom prst="rect">
            <a:avLst/>
          </a:prstGeom>
          <a:ln>
            <a:solidFill>
              <a:srgbClr val="C6B178"/>
            </a:solidFill>
          </a:ln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B2D5C41-1B1A-FD4B-B428-BA37A601FD58}"/>
              </a:ext>
            </a:extLst>
          </p:cNvPr>
          <p:cNvSpPr/>
          <p:nvPr/>
        </p:nvSpPr>
        <p:spPr>
          <a:xfrm>
            <a:off x="2716245" y="2196656"/>
            <a:ext cx="2718693" cy="1051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Vertical angles are congruent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086606E-0797-3C46-A924-CFF17741584C}"/>
              </a:ext>
            </a:extLst>
          </p:cNvPr>
          <p:cNvSpPr/>
          <p:nvPr/>
        </p:nvSpPr>
        <p:spPr>
          <a:xfrm>
            <a:off x="2749296" y="3404053"/>
            <a:ext cx="2718693" cy="1051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500D368-5A25-2C4C-9FFF-F6EDE5473F94}"/>
              </a:ext>
            </a:extLst>
          </p:cNvPr>
          <p:cNvSpPr/>
          <p:nvPr/>
        </p:nvSpPr>
        <p:spPr>
          <a:xfrm>
            <a:off x="3329032" y="4611450"/>
            <a:ext cx="2718693" cy="1051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Alternate angles are congruent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D26A5E9-DD3E-7949-85E0-1F0221B044D5}"/>
              </a:ext>
            </a:extLst>
          </p:cNvPr>
          <p:cNvSpPr/>
          <p:nvPr/>
        </p:nvSpPr>
        <p:spPr>
          <a:xfrm>
            <a:off x="236203" y="4565586"/>
            <a:ext cx="2718693" cy="1051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B7ECAE6-430A-CA4E-9BCD-3E59E1C35CFD}"/>
              </a:ext>
            </a:extLst>
          </p:cNvPr>
          <p:cNvSpPr/>
          <p:nvPr/>
        </p:nvSpPr>
        <p:spPr>
          <a:xfrm>
            <a:off x="429713" y="5755559"/>
            <a:ext cx="2718693" cy="1051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C6B9A6-8DFC-F24D-99BE-53E29DC7BCF1}"/>
              </a:ext>
            </a:extLst>
          </p:cNvPr>
          <p:cNvSpPr/>
          <p:nvPr/>
        </p:nvSpPr>
        <p:spPr>
          <a:xfrm>
            <a:off x="3329032" y="5737491"/>
            <a:ext cx="2718693" cy="1051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Corresponding angles are congruent</a:t>
            </a:r>
          </a:p>
        </p:txBody>
      </p:sp>
    </p:spTree>
    <p:extLst>
      <p:ext uri="{BB962C8B-B14F-4D97-AF65-F5344CB8AC3E}">
        <p14:creationId xmlns:p14="http://schemas.microsoft.com/office/powerpoint/2010/main" val="1586613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C256-71BE-B545-8348-EFFD1882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04" y="28785"/>
            <a:ext cx="8596668" cy="1320800"/>
          </a:xfrm>
        </p:spPr>
        <p:txBody>
          <a:bodyPr/>
          <a:lstStyle/>
          <a:p>
            <a:r>
              <a:rPr lang="en-US" dirty="0"/>
              <a:t>Proof 2: Label the givens and things that you can prove on your worksheet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40B68F-173C-4046-8C35-176DB941C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210397"/>
              </p:ext>
            </p:extLst>
          </p:nvPr>
        </p:nvGraphicFramePr>
        <p:xfrm>
          <a:off x="6223460" y="1349585"/>
          <a:ext cx="5132600" cy="53550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66300">
                  <a:extLst>
                    <a:ext uri="{9D8B030D-6E8A-4147-A177-3AD203B41FA5}">
                      <a16:colId xmlns:a16="http://schemas.microsoft.com/office/drawing/2014/main" val="3743142990"/>
                    </a:ext>
                  </a:extLst>
                </a:gridCol>
                <a:gridCol w="2566300">
                  <a:extLst>
                    <a:ext uri="{9D8B030D-6E8A-4147-A177-3AD203B41FA5}">
                      <a16:colId xmlns:a16="http://schemas.microsoft.com/office/drawing/2014/main" val="2618550830"/>
                    </a:ext>
                  </a:extLst>
                </a:gridCol>
              </a:tblGrid>
              <a:tr h="60956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Statements</a:t>
                      </a:r>
                    </a:p>
                  </a:txBody>
                  <a:tcPr marL="91425" marR="91425" marT="1219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Reasons</a:t>
                      </a:r>
                    </a:p>
                  </a:txBody>
                  <a:tcPr marL="91425" marR="91425" marT="121900" marB="12190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142901"/>
                  </a:ext>
                </a:extLst>
              </a:tr>
              <a:tr h="1341080">
                <a:tc>
                  <a:txBody>
                    <a:bodyPr/>
                    <a:lstStyle/>
                    <a:p>
                      <a:pPr marL="342900" lvl="0" indent="-342900" rtl="0">
                        <a:spcBef>
                          <a:spcPts val="0"/>
                        </a:spcBef>
                        <a:buAutoNum type="arabicPeriod"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BE and AD bisect each other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359879"/>
                  </a:ext>
                </a:extLst>
              </a:tr>
              <a:tr h="11348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2.   </a:t>
                      </a: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BC = EC and DC = AC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786925"/>
                  </a:ext>
                </a:extLst>
              </a:tr>
              <a:tr h="11348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3.</a:t>
                      </a:r>
                      <a:r>
                        <a:rPr lang="en-US" sz="1400" baseline="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  &lt;BCA = &lt;ECD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258389"/>
                  </a:ext>
                </a:extLst>
              </a:tr>
              <a:tr h="11348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4. Triangle BCA is congruent to triangle ECD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4487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1FEAB2-B2BA-C441-A3C9-64412E36D7C4}"/>
              </a:ext>
            </a:extLst>
          </p:cNvPr>
          <p:cNvSpPr txBox="1"/>
          <p:nvPr/>
        </p:nvSpPr>
        <p:spPr>
          <a:xfrm>
            <a:off x="276601" y="1165129"/>
            <a:ext cx="5595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Given: BE and AD bisect each other</a:t>
            </a:r>
          </a:p>
          <a:p>
            <a:endParaRPr lang="en-US" dirty="0"/>
          </a:p>
          <a:p>
            <a:r>
              <a:rPr lang="en-US" dirty="0"/>
              <a:t>Prove: triangle BCA is congruent to triangle ECD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6A553C-C115-3C4F-8001-3DEBFD2D4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3" t="8601" r="8563" b="12667"/>
          <a:stretch/>
        </p:blipFill>
        <p:spPr>
          <a:xfrm>
            <a:off x="236203" y="2365458"/>
            <a:ext cx="2139000" cy="1570560"/>
          </a:xfrm>
          <a:prstGeom prst="rect">
            <a:avLst/>
          </a:prstGeom>
          <a:ln>
            <a:solidFill>
              <a:srgbClr val="C6B178"/>
            </a:solidFill>
          </a:ln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B2D5C41-1B1A-FD4B-B428-BA37A601FD58}"/>
              </a:ext>
            </a:extLst>
          </p:cNvPr>
          <p:cNvSpPr/>
          <p:nvPr/>
        </p:nvSpPr>
        <p:spPr>
          <a:xfrm>
            <a:off x="2716245" y="2196656"/>
            <a:ext cx="2718693" cy="1051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Vertical angles are congruent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086606E-0797-3C46-A924-CFF17741584C}"/>
              </a:ext>
            </a:extLst>
          </p:cNvPr>
          <p:cNvSpPr/>
          <p:nvPr/>
        </p:nvSpPr>
        <p:spPr>
          <a:xfrm>
            <a:off x="2749296" y="3404053"/>
            <a:ext cx="2718693" cy="1051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500D368-5A25-2C4C-9FFF-F6EDE5473F94}"/>
              </a:ext>
            </a:extLst>
          </p:cNvPr>
          <p:cNvSpPr/>
          <p:nvPr/>
        </p:nvSpPr>
        <p:spPr>
          <a:xfrm>
            <a:off x="3329032" y="4611450"/>
            <a:ext cx="2718693" cy="1051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Definition of a bisector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D26A5E9-DD3E-7949-85E0-1F0221B044D5}"/>
              </a:ext>
            </a:extLst>
          </p:cNvPr>
          <p:cNvSpPr/>
          <p:nvPr/>
        </p:nvSpPr>
        <p:spPr>
          <a:xfrm>
            <a:off x="236203" y="4565586"/>
            <a:ext cx="2718693" cy="1051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B7ECAE6-430A-CA4E-9BCD-3E59E1C35CFD}"/>
              </a:ext>
            </a:extLst>
          </p:cNvPr>
          <p:cNvSpPr/>
          <p:nvPr/>
        </p:nvSpPr>
        <p:spPr>
          <a:xfrm>
            <a:off x="429713" y="5755559"/>
            <a:ext cx="2718693" cy="1051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C6B9A6-8DFC-F24D-99BE-53E29DC7BCF1}"/>
              </a:ext>
            </a:extLst>
          </p:cNvPr>
          <p:cNvSpPr/>
          <p:nvPr/>
        </p:nvSpPr>
        <p:spPr>
          <a:xfrm>
            <a:off x="3329032" y="5737491"/>
            <a:ext cx="2718693" cy="1051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Corresponding angles are congruent</a:t>
            </a:r>
          </a:p>
        </p:txBody>
      </p:sp>
    </p:spTree>
    <p:extLst>
      <p:ext uri="{BB962C8B-B14F-4D97-AF65-F5344CB8AC3E}">
        <p14:creationId xmlns:p14="http://schemas.microsoft.com/office/powerpoint/2010/main" val="195170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C256-71BE-B545-8348-EFFD1882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04" y="28785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Proof 3: Label the givens and things that you can prove on your worksheet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40B68F-173C-4046-8C35-176DB941C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4859"/>
              </p:ext>
            </p:extLst>
          </p:nvPr>
        </p:nvGraphicFramePr>
        <p:xfrm>
          <a:off x="6223460" y="1349585"/>
          <a:ext cx="5132600" cy="537162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66300">
                  <a:extLst>
                    <a:ext uri="{9D8B030D-6E8A-4147-A177-3AD203B41FA5}">
                      <a16:colId xmlns:a16="http://schemas.microsoft.com/office/drawing/2014/main" val="3743142990"/>
                    </a:ext>
                  </a:extLst>
                </a:gridCol>
                <a:gridCol w="2566300">
                  <a:extLst>
                    <a:ext uri="{9D8B030D-6E8A-4147-A177-3AD203B41FA5}">
                      <a16:colId xmlns:a16="http://schemas.microsoft.com/office/drawing/2014/main" val="2618550830"/>
                    </a:ext>
                  </a:extLst>
                </a:gridCol>
              </a:tblGrid>
              <a:tr h="60956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Statements</a:t>
                      </a:r>
                    </a:p>
                  </a:txBody>
                  <a:tcPr marL="91425" marR="91425" marT="1219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Reasons</a:t>
                      </a:r>
                    </a:p>
                  </a:txBody>
                  <a:tcPr marL="91425" marR="91425" marT="121900" marB="12190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142901"/>
                  </a:ext>
                </a:extLst>
              </a:tr>
              <a:tr h="1012655">
                <a:tc>
                  <a:txBody>
                    <a:bodyPr/>
                    <a:lstStyle/>
                    <a:p>
                      <a:pPr marL="342900" lvl="0" indent="-342900" rtl="0">
                        <a:spcBef>
                          <a:spcPts val="0"/>
                        </a:spcBef>
                        <a:buAutoNum type="arabicPeriod"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RV is the perpendicular bisector of ST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359879"/>
                  </a:ext>
                </a:extLst>
              </a:tr>
              <a:tr h="842963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2.   </a:t>
                      </a: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RV = RV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786925"/>
                  </a:ext>
                </a:extLst>
              </a:tr>
              <a:tr h="900112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3.</a:t>
                      </a:r>
                      <a:r>
                        <a:rPr lang="en-US" sz="1400" baseline="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  &lt;RVS = &lt;RVT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258389"/>
                  </a:ext>
                </a:extLst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4. SV = TV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448740"/>
                  </a:ext>
                </a:extLst>
              </a:tr>
              <a:tr h="11348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5. </a:t>
                      </a:r>
                      <a:r>
                        <a:rPr lang="en-US" sz="1400" dirty="0"/>
                        <a:t>triangle RVS is congruent to triangle RVT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5566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1FEAB2-B2BA-C441-A3C9-64412E36D7C4}"/>
              </a:ext>
            </a:extLst>
          </p:cNvPr>
          <p:cNvSpPr txBox="1"/>
          <p:nvPr/>
        </p:nvSpPr>
        <p:spPr>
          <a:xfrm>
            <a:off x="250335" y="1223220"/>
            <a:ext cx="5595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Given: RV is the perpendicular bisector of ST</a:t>
            </a:r>
          </a:p>
          <a:p>
            <a:endParaRPr lang="en-US" dirty="0"/>
          </a:p>
          <a:p>
            <a:r>
              <a:rPr lang="en-US" dirty="0"/>
              <a:t>Prove: triangle RVS is congruent to triangle RVT</a:t>
            </a:r>
          </a:p>
          <a:p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B2D5C41-1B1A-FD4B-B428-BA37A601FD58}"/>
              </a:ext>
            </a:extLst>
          </p:cNvPr>
          <p:cNvSpPr/>
          <p:nvPr/>
        </p:nvSpPr>
        <p:spPr>
          <a:xfrm>
            <a:off x="2716245" y="2196656"/>
            <a:ext cx="2595657" cy="771957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Shared side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086606E-0797-3C46-A924-CFF17741584C}"/>
              </a:ext>
            </a:extLst>
          </p:cNvPr>
          <p:cNvSpPr/>
          <p:nvPr/>
        </p:nvSpPr>
        <p:spPr>
          <a:xfrm>
            <a:off x="2789365" y="3171790"/>
            <a:ext cx="2562606" cy="7324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500D368-5A25-2C4C-9FFF-F6EDE5473F94}"/>
              </a:ext>
            </a:extLst>
          </p:cNvPr>
          <p:cNvSpPr/>
          <p:nvPr/>
        </p:nvSpPr>
        <p:spPr>
          <a:xfrm>
            <a:off x="3826385" y="3999820"/>
            <a:ext cx="2212381" cy="66370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Definition of a bisector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D26A5E9-DD3E-7949-85E0-1F0221B044D5}"/>
              </a:ext>
            </a:extLst>
          </p:cNvPr>
          <p:cNvSpPr/>
          <p:nvPr/>
        </p:nvSpPr>
        <p:spPr>
          <a:xfrm>
            <a:off x="1275402" y="4064810"/>
            <a:ext cx="2321260" cy="66919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RHL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B7ECAE6-430A-CA4E-9BCD-3E59E1C35CFD}"/>
              </a:ext>
            </a:extLst>
          </p:cNvPr>
          <p:cNvSpPr/>
          <p:nvPr/>
        </p:nvSpPr>
        <p:spPr>
          <a:xfrm>
            <a:off x="1310979" y="4894544"/>
            <a:ext cx="2026569" cy="63095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C6B9A6-8DFC-F24D-99BE-53E29DC7BCF1}"/>
              </a:ext>
            </a:extLst>
          </p:cNvPr>
          <p:cNvSpPr/>
          <p:nvPr/>
        </p:nvSpPr>
        <p:spPr>
          <a:xfrm>
            <a:off x="3425415" y="4870909"/>
            <a:ext cx="2710177" cy="9837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Perpendicular lines form congruent right angles</a:t>
            </a:r>
          </a:p>
        </p:txBody>
      </p:sp>
      <p:grpSp>
        <p:nvGrpSpPr>
          <p:cNvPr id="13" name="Shape 51">
            <a:extLst>
              <a:ext uri="{FF2B5EF4-FFF2-40B4-BE49-F238E27FC236}">
                <a16:creationId xmlns:a16="http://schemas.microsoft.com/office/drawing/2014/main" id="{F59EBE53-0CE3-7A41-B401-732ACD9BF849}"/>
              </a:ext>
            </a:extLst>
          </p:cNvPr>
          <p:cNvGrpSpPr/>
          <p:nvPr/>
        </p:nvGrpSpPr>
        <p:grpSpPr>
          <a:xfrm>
            <a:off x="46827" y="2147297"/>
            <a:ext cx="2742538" cy="1710131"/>
            <a:chOff x="5239225" y="358550"/>
            <a:chExt cx="3155599" cy="1416299"/>
          </a:xfrm>
        </p:grpSpPr>
        <p:sp>
          <p:nvSpPr>
            <p:cNvPr id="14" name="Shape 52">
              <a:extLst>
                <a:ext uri="{FF2B5EF4-FFF2-40B4-BE49-F238E27FC236}">
                  <a16:creationId xmlns:a16="http://schemas.microsoft.com/office/drawing/2014/main" id="{FC914DF6-F4F2-8A45-A3F4-26A7ABD65DB9}"/>
                </a:ext>
              </a:extLst>
            </p:cNvPr>
            <p:cNvSpPr/>
            <p:nvPr/>
          </p:nvSpPr>
          <p:spPr>
            <a:xfrm>
              <a:off x="6834975" y="663350"/>
              <a:ext cx="1176599" cy="806700"/>
            </a:xfrm>
            <a:prstGeom prst="rtTriangl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53">
              <a:extLst>
                <a:ext uri="{FF2B5EF4-FFF2-40B4-BE49-F238E27FC236}">
                  <a16:creationId xmlns:a16="http://schemas.microsoft.com/office/drawing/2014/main" id="{E87DDDAF-B37B-3F45-BE2C-91DCC78DD335}"/>
                </a:ext>
              </a:extLst>
            </p:cNvPr>
            <p:cNvSpPr/>
            <p:nvPr/>
          </p:nvSpPr>
          <p:spPr>
            <a:xfrm flipH="1">
              <a:off x="5658375" y="663350"/>
              <a:ext cx="1176599" cy="806700"/>
            </a:xfrm>
            <a:prstGeom prst="rtTriangl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" name="Shape 54">
              <a:extLst>
                <a:ext uri="{FF2B5EF4-FFF2-40B4-BE49-F238E27FC236}">
                  <a16:creationId xmlns:a16="http://schemas.microsoft.com/office/drawing/2014/main" id="{0515CDC1-0895-E843-BE39-56942EB75F91}"/>
                </a:ext>
              </a:extLst>
            </p:cNvPr>
            <p:cNvSpPr txBox="1"/>
            <p:nvPr/>
          </p:nvSpPr>
          <p:spPr>
            <a:xfrm>
              <a:off x="6588425" y="358550"/>
              <a:ext cx="537899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</a:t>
              </a:r>
            </a:p>
          </p:txBody>
        </p:sp>
        <p:sp>
          <p:nvSpPr>
            <p:cNvPr id="17" name="Shape 55">
              <a:extLst>
                <a:ext uri="{FF2B5EF4-FFF2-40B4-BE49-F238E27FC236}">
                  <a16:creationId xmlns:a16="http://schemas.microsoft.com/office/drawing/2014/main" id="{346E2A6B-46DC-1543-9BC5-D33082F04302}"/>
                </a:ext>
              </a:extLst>
            </p:cNvPr>
            <p:cNvSpPr txBox="1"/>
            <p:nvPr/>
          </p:nvSpPr>
          <p:spPr>
            <a:xfrm>
              <a:off x="5239225" y="1306575"/>
              <a:ext cx="537899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S</a:t>
              </a:r>
            </a:p>
          </p:txBody>
        </p:sp>
        <p:sp>
          <p:nvSpPr>
            <p:cNvPr id="18" name="Shape 56">
              <a:extLst>
                <a:ext uri="{FF2B5EF4-FFF2-40B4-BE49-F238E27FC236}">
                  <a16:creationId xmlns:a16="http://schemas.microsoft.com/office/drawing/2014/main" id="{D16D9BB0-ABFF-0040-A6F2-7B97472F11DA}"/>
                </a:ext>
              </a:extLst>
            </p:cNvPr>
            <p:cNvSpPr txBox="1"/>
            <p:nvPr/>
          </p:nvSpPr>
          <p:spPr>
            <a:xfrm>
              <a:off x="7856925" y="1306575"/>
              <a:ext cx="537899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T</a:t>
              </a:r>
            </a:p>
          </p:txBody>
        </p:sp>
        <p:sp>
          <p:nvSpPr>
            <p:cNvPr id="19" name="Shape 57">
              <a:extLst>
                <a:ext uri="{FF2B5EF4-FFF2-40B4-BE49-F238E27FC236}">
                  <a16:creationId xmlns:a16="http://schemas.microsoft.com/office/drawing/2014/main" id="{36E26F5D-0DD8-5A4A-B91E-58A2D05D1324}"/>
                </a:ext>
              </a:extLst>
            </p:cNvPr>
            <p:cNvSpPr txBox="1"/>
            <p:nvPr/>
          </p:nvSpPr>
          <p:spPr>
            <a:xfrm>
              <a:off x="6588425" y="1470050"/>
              <a:ext cx="537899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V</a:t>
              </a:r>
            </a:p>
          </p:txBody>
        </p:sp>
        <p:sp>
          <p:nvSpPr>
            <p:cNvPr id="20" name="Shape 58">
              <a:extLst>
                <a:ext uri="{FF2B5EF4-FFF2-40B4-BE49-F238E27FC236}">
                  <a16:creationId xmlns:a16="http://schemas.microsoft.com/office/drawing/2014/main" id="{1AB58E30-E9DD-FB40-B1FF-03241910E200}"/>
                </a:ext>
              </a:extLst>
            </p:cNvPr>
            <p:cNvSpPr txBox="1"/>
            <p:nvPr/>
          </p:nvSpPr>
          <p:spPr>
            <a:xfrm>
              <a:off x="6424825" y="733950"/>
              <a:ext cx="537899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lang="en" dirty="0"/>
            </a:p>
          </p:txBody>
        </p:sp>
        <p:sp>
          <p:nvSpPr>
            <p:cNvPr id="21" name="Shape 60">
              <a:extLst>
                <a:ext uri="{FF2B5EF4-FFF2-40B4-BE49-F238E27FC236}">
                  <a16:creationId xmlns:a16="http://schemas.microsoft.com/office/drawing/2014/main" id="{A712AFE0-D199-8540-B996-0A824A50CC9A}"/>
                </a:ext>
              </a:extLst>
            </p:cNvPr>
            <p:cNvSpPr txBox="1"/>
            <p:nvPr/>
          </p:nvSpPr>
          <p:spPr>
            <a:xfrm>
              <a:off x="5714400" y="1178700"/>
              <a:ext cx="537899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lang="en" dirty="0"/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1006F6A-143C-4C44-92FA-B7E305FD58CC}"/>
              </a:ext>
            </a:extLst>
          </p:cNvPr>
          <p:cNvSpPr/>
          <p:nvPr/>
        </p:nvSpPr>
        <p:spPr>
          <a:xfrm>
            <a:off x="1306499" y="5739425"/>
            <a:ext cx="2026569" cy="63095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D39216F-55F9-4843-BDC8-AEA83ADED06A}"/>
              </a:ext>
            </a:extLst>
          </p:cNvPr>
          <p:cNvSpPr/>
          <p:nvPr/>
        </p:nvSpPr>
        <p:spPr>
          <a:xfrm>
            <a:off x="3517762" y="5943027"/>
            <a:ext cx="2538930" cy="77634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Vertical angles</a:t>
            </a:r>
          </a:p>
        </p:txBody>
      </p:sp>
    </p:spTree>
    <p:extLst>
      <p:ext uri="{BB962C8B-B14F-4D97-AF65-F5344CB8AC3E}">
        <p14:creationId xmlns:p14="http://schemas.microsoft.com/office/powerpoint/2010/main" val="1166691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C256-71BE-B545-8348-EFFD1882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04" y="28785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Proof 4: Label the givens and things that you can prove on your worksheet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40B68F-173C-4046-8C35-176DB941C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170786"/>
              </p:ext>
            </p:extLst>
          </p:nvPr>
        </p:nvGraphicFramePr>
        <p:xfrm>
          <a:off x="6223460" y="1349585"/>
          <a:ext cx="5132600" cy="537162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66300">
                  <a:extLst>
                    <a:ext uri="{9D8B030D-6E8A-4147-A177-3AD203B41FA5}">
                      <a16:colId xmlns:a16="http://schemas.microsoft.com/office/drawing/2014/main" val="3743142990"/>
                    </a:ext>
                  </a:extLst>
                </a:gridCol>
                <a:gridCol w="2566300">
                  <a:extLst>
                    <a:ext uri="{9D8B030D-6E8A-4147-A177-3AD203B41FA5}">
                      <a16:colId xmlns:a16="http://schemas.microsoft.com/office/drawing/2014/main" val="2618550830"/>
                    </a:ext>
                  </a:extLst>
                </a:gridCol>
              </a:tblGrid>
              <a:tr h="60956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Statements</a:t>
                      </a:r>
                    </a:p>
                  </a:txBody>
                  <a:tcPr marL="91425" marR="91425" marT="1219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Reasons</a:t>
                      </a:r>
                    </a:p>
                  </a:txBody>
                  <a:tcPr marL="91425" marR="91425" marT="121900" marB="12190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142901"/>
                  </a:ext>
                </a:extLst>
              </a:tr>
              <a:tr h="1012655">
                <a:tc>
                  <a:txBody>
                    <a:bodyPr/>
                    <a:lstStyle/>
                    <a:p>
                      <a:pPr marL="342900" lvl="0" indent="-342900" rtl="0">
                        <a:spcBef>
                          <a:spcPts val="0"/>
                        </a:spcBef>
                        <a:buAutoNum type="arabicPeriod"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RV bisects &lt;SRT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359879"/>
                  </a:ext>
                </a:extLst>
              </a:tr>
              <a:tr h="842963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2.   </a:t>
                      </a: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&lt;S =&lt;T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786925"/>
                  </a:ext>
                </a:extLst>
              </a:tr>
              <a:tr h="900112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3.</a:t>
                      </a:r>
                      <a:r>
                        <a:rPr lang="en-US" sz="1400" baseline="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  RV = RV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258389"/>
                  </a:ext>
                </a:extLst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4. &lt;SRV = &lt;TRV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448740"/>
                  </a:ext>
                </a:extLst>
              </a:tr>
              <a:tr h="11348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5. </a:t>
                      </a:r>
                      <a:r>
                        <a:rPr lang="en-US" sz="1400" dirty="0"/>
                        <a:t>triangle RVS is congruent to triangle RVT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5566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1FEAB2-B2BA-C441-A3C9-64412E36D7C4}"/>
              </a:ext>
            </a:extLst>
          </p:cNvPr>
          <p:cNvSpPr txBox="1"/>
          <p:nvPr/>
        </p:nvSpPr>
        <p:spPr>
          <a:xfrm>
            <a:off x="250335" y="1223220"/>
            <a:ext cx="5595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Given: RV bisects &lt;SRT and &lt;S = &lt;T</a:t>
            </a:r>
          </a:p>
          <a:p>
            <a:endParaRPr lang="en-US" dirty="0"/>
          </a:p>
          <a:p>
            <a:r>
              <a:rPr lang="en-US" dirty="0"/>
              <a:t>Prove: triangle RVS is congruent to triangle RVT</a:t>
            </a:r>
          </a:p>
          <a:p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B2D5C41-1B1A-FD4B-B428-BA37A601FD58}"/>
              </a:ext>
            </a:extLst>
          </p:cNvPr>
          <p:cNvSpPr/>
          <p:nvPr/>
        </p:nvSpPr>
        <p:spPr>
          <a:xfrm>
            <a:off x="2716245" y="2196656"/>
            <a:ext cx="2595657" cy="771957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Shared side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086606E-0797-3C46-A924-CFF17741584C}"/>
              </a:ext>
            </a:extLst>
          </p:cNvPr>
          <p:cNvSpPr/>
          <p:nvPr/>
        </p:nvSpPr>
        <p:spPr>
          <a:xfrm>
            <a:off x="4521166" y="3091674"/>
            <a:ext cx="1534287" cy="62064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500D368-5A25-2C4C-9FFF-F6EDE5473F94}"/>
              </a:ext>
            </a:extLst>
          </p:cNvPr>
          <p:cNvSpPr/>
          <p:nvPr/>
        </p:nvSpPr>
        <p:spPr>
          <a:xfrm>
            <a:off x="3826385" y="3999820"/>
            <a:ext cx="2212381" cy="66370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Definition of a bisector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D26A5E9-DD3E-7949-85E0-1F0221B044D5}"/>
              </a:ext>
            </a:extLst>
          </p:cNvPr>
          <p:cNvSpPr/>
          <p:nvPr/>
        </p:nvSpPr>
        <p:spPr>
          <a:xfrm>
            <a:off x="1275402" y="4064810"/>
            <a:ext cx="2321260" cy="66919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RHL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B7ECAE6-430A-CA4E-9BCD-3E59E1C35CFD}"/>
              </a:ext>
            </a:extLst>
          </p:cNvPr>
          <p:cNvSpPr/>
          <p:nvPr/>
        </p:nvSpPr>
        <p:spPr>
          <a:xfrm>
            <a:off x="1310979" y="4894544"/>
            <a:ext cx="2026569" cy="63095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C6B9A6-8DFC-F24D-99BE-53E29DC7BCF1}"/>
              </a:ext>
            </a:extLst>
          </p:cNvPr>
          <p:cNvSpPr/>
          <p:nvPr/>
        </p:nvSpPr>
        <p:spPr>
          <a:xfrm>
            <a:off x="3425415" y="4870909"/>
            <a:ext cx="2710177" cy="9837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Perpendicular lines form congruent right angles</a:t>
            </a:r>
          </a:p>
        </p:txBody>
      </p:sp>
      <p:grpSp>
        <p:nvGrpSpPr>
          <p:cNvPr id="13" name="Shape 51">
            <a:extLst>
              <a:ext uri="{FF2B5EF4-FFF2-40B4-BE49-F238E27FC236}">
                <a16:creationId xmlns:a16="http://schemas.microsoft.com/office/drawing/2014/main" id="{F59EBE53-0CE3-7A41-B401-732ACD9BF849}"/>
              </a:ext>
            </a:extLst>
          </p:cNvPr>
          <p:cNvGrpSpPr/>
          <p:nvPr/>
        </p:nvGrpSpPr>
        <p:grpSpPr>
          <a:xfrm>
            <a:off x="46827" y="2147297"/>
            <a:ext cx="2742538" cy="1710131"/>
            <a:chOff x="5239225" y="358550"/>
            <a:chExt cx="3155599" cy="1416299"/>
          </a:xfrm>
        </p:grpSpPr>
        <p:sp>
          <p:nvSpPr>
            <p:cNvPr id="14" name="Shape 52">
              <a:extLst>
                <a:ext uri="{FF2B5EF4-FFF2-40B4-BE49-F238E27FC236}">
                  <a16:creationId xmlns:a16="http://schemas.microsoft.com/office/drawing/2014/main" id="{FC914DF6-F4F2-8A45-A3F4-26A7ABD65DB9}"/>
                </a:ext>
              </a:extLst>
            </p:cNvPr>
            <p:cNvSpPr/>
            <p:nvPr/>
          </p:nvSpPr>
          <p:spPr>
            <a:xfrm>
              <a:off x="6834975" y="663350"/>
              <a:ext cx="1176599" cy="806700"/>
            </a:xfrm>
            <a:prstGeom prst="rtTriangl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53">
              <a:extLst>
                <a:ext uri="{FF2B5EF4-FFF2-40B4-BE49-F238E27FC236}">
                  <a16:creationId xmlns:a16="http://schemas.microsoft.com/office/drawing/2014/main" id="{E87DDDAF-B37B-3F45-BE2C-91DCC78DD335}"/>
                </a:ext>
              </a:extLst>
            </p:cNvPr>
            <p:cNvSpPr/>
            <p:nvPr/>
          </p:nvSpPr>
          <p:spPr>
            <a:xfrm flipH="1">
              <a:off x="5658375" y="663350"/>
              <a:ext cx="1176599" cy="806700"/>
            </a:xfrm>
            <a:prstGeom prst="rtTriangl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" name="Shape 54">
              <a:extLst>
                <a:ext uri="{FF2B5EF4-FFF2-40B4-BE49-F238E27FC236}">
                  <a16:creationId xmlns:a16="http://schemas.microsoft.com/office/drawing/2014/main" id="{0515CDC1-0895-E843-BE39-56942EB75F91}"/>
                </a:ext>
              </a:extLst>
            </p:cNvPr>
            <p:cNvSpPr txBox="1"/>
            <p:nvPr/>
          </p:nvSpPr>
          <p:spPr>
            <a:xfrm>
              <a:off x="6588425" y="358550"/>
              <a:ext cx="537899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R</a:t>
              </a:r>
            </a:p>
          </p:txBody>
        </p:sp>
        <p:sp>
          <p:nvSpPr>
            <p:cNvPr id="17" name="Shape 55">
              <a:extLst>
                <a:ext uri="{FF2B5EF4-FFF2-40B4-BE49-F238E27FC236}">
                  <a16:creationId xmlns:a16="http://schemas.microsoft.com/office/drawing/2014/main" id="{346E2A6B-46DC-1543-9BC5-D33082F04302}"/>
                </a:ext>
              </a:extLst>
            </p:cNvPr>
            <p:cNvSpPr txBox="1"/>
            <p:nvPr/>
          </p:nvSpPr>
          <p:spPr>
            <a:xfrm>
              <a:off x="5239225" y="1306575"/>
              <a:ext cx="537899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S</a:t>
              </a:r>
            </a:p>
          </p:txBody>
        </p:sp>
        <p:sp>
          <p:nvSpPr>
            <p:cNvPr id="18" name="Shape 56">
              <a:extLst>
                <a:ext uri="{FF2B5EF4-FFF2-40B4-BE49-F238E27FC236}">
                  <a16:creationId xmlns:a16="http://schemas.microsoft.com/office/drawing/2014/main" id="{D16D9BB0-ABFF-0040-A6F2-7B97472F11DA}"/>
                </a:ext>
              </a:extLst>
            </p:cNvPr>
            <p:cNvSpPr txBox="1"/>
            <p:nvPr/>
          </p:nvSpPr>
          <p:spPr>
            <a:xfrm>
              <a:off x="7856925" y="1306575"/>
              <a:ext cx="537899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T</a:t>
              </a:r>
            </a:p>
          </p:txBody>
        </p:sp>
        <p:sp>
          <p:nvSpPr>
            <p:cNvPr id="19" name="Shape 57">
              <a:extLst>
                <a:ext uri="{FF2B5EF4-FFF2-40B4-BE49-F238E27FC236}">
                  <a16:creationId xmlns:a16="http://schemas.microsoft.com/office/drawing/2014/main" id="{36E26F5D-0DD8-5A4A-B91E-58A2D05D1324}"/>
                </a:ext>
              </a:extLst>
            </p:cNvPr>
            <p:cNvSpPr txBox="1"/>
            <p:nvPr/>
          </p:nvSpPr>
          <p:spPr>
            <a:xfrm>
              <a:off x="6588425" y="1470050"/>
              <a:ext cx="537899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V</a:t>
              </a:r>
            </a:p>
          </p:txBody>
        </p:sp>
        <p:sp>
          <p:nvSpPr>
            <p:cNvPr id="20" name="Shape 58">
              <a:extLst>
                <a:ext uri="{FF2B5EF4-FFF2-40B4-BE49-F238E27FC236}">
                  <a16:creationId xmlns:a16="http://schemas.microsoft.com/office/drawing/2014/main" id="{1AB58E30-E9DD-FB40-B1FF-03241910E200}"/>
                </a:ext>
              </a:extLst>
            </p:cNvPr>
            <p:cNvSpPr txBox="1"/>
            <p:nvPr/>
          </p:nvSpPr>
          <p:spPr>
            <a:xfrm>
              <a:off x="6424825" y="733950"/>
              <a:ext cx="537899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lang="en" dirty="0"/>
            </a:p>
          </p:txBody>
        </p:sp>
        <p:sp>
          <p:nvSpPr>
            <p:cNvPr id="21" name="Shape 60">
              <a:extLst>
                <a:ext uri="{FF2B5EF4-FFF2-40B4-BE49-F238E27FC236}">
                  <a16:creationId xmlns:a16="http://schemas.microsoft.com/office/drawing/2014/main" id="{A712AFE0-D199-8540-B996-0A824A50CC9A}"/>
                </a:ext>
              </a:extLst>
            </p:cNvPr>
            <p:cNvSpPr txBox="1"/>
            <p:nvPr/>
          </p:nvSpPr>
          <p:spPr>
            <a:xfrm>
              <a:off x="5714400" y="1178700"/>
              <a:ext cx="537899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lang="en" dirty="0"/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1006F6A-143C-4C44-92FA-B7E305FD58CC}"/>
              </a:ext>
            </a:extLst>
          </p:cNvPr>
          <p:cNvSpPr/>
          <p:nvPr/>
        </p:nvSpPr>
        <p:spPr>
          <a:xfrm>
            <a:off x="1306499" y="5739425"/>
            <a:ext cx="2026569" cy="63095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D39216F-55F9-4843-BDC8-AEA83ADED06A}"/>
              </a:ext>
            </a:extLst>
          </p:cNvPr>
          <p:cNvSpPr/>
          <p:nvPr/>
        </p:nvSpPr>
        <p:spPr>
          <a:xfrm>
            <a:off x="3517762" y="5943027"/>
            <a:ext cx="2538930" cy="77634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Vertical angles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CE5F8BC-6B15-A642-802C-90963FAEC93C}"/>
              </a:ext>
            </a:extLst>
          </p:cNvPr>
          <p:cNvSpPr/>
          <p:nvPr/>
        </p:nvSpPr>
        <p:spPr>
          <a:xfrm>
            <a:off x="2829518" y="3104427"/>
            <a:ext cx="1534287" cy="62064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Given</a:t>
            </a:r>
          </a:p>
        </p:txBody>
      </p:sp>
    </p:spTree>
    <p:extLst>
      <p:ext uri="{BB962C8B-B14F-4D97-AF65-F5344CB8AC3E}">
        <p14:creationId xmlns:p14="http://schemas.microsoft.com/office/powerpoint/2010/main" val="218909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A643-73D0-9947-9EC8-93F2D6B5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6380691" cy="1320800"/>
          </a:xfrm>
        </p:spPr>
        <p:txBody>
          <a:bodyPr/>
          <a:lstStyle/>
          <a:p>
            <a:r>
              <a:rPr lang="en-US" dirty="0"/>
              <a:t>Time to compare with the person next to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782A2-0BE8-4746-A752-94B350C58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980641" cy="3880773"/>
          </a:xfrm>
        </p:spPr>
        <p:txBody>
          <a:bodyPr/>
          <a:lstStyle/>
          <a:p>
            <a:r>
              <a:rPr lang="en-US" dirty="0"/>
              <a:t>If you disagree with any, or are unsure, check in with a teacher</a:t>
            </a:r>
          </a:p>
          <a:p>
            <a:endParaRPr lang="en-US" dirty="0"/>
          </a:p>
          <a:p>
            <a:r>
              <a:rPr lang="en-US" b="1" u="sng" dirty="0"/>
              <a:t>NEXT:</a:t>
            </a:r>
            <a:r>
              <a:rPr lang="en-US" dirty="0"/>
              <a:t> You will now have some blank tiles you will need to fill in yourself</a:t>
            </a:r>
            <a:endParaRPr lang="en-US" b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25EEF-75E0-7B44-B221-DEB13BA23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481" y="0"/>
            <a:ext cx="5088862" cy="4697411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B1C9B13-4075-7143-97B6-B197757EBF21}"/>
              </a:ext>
            </a:extLst>
          </p:cNvPr>
          <p:cNvSpPr/>
          <p:nvPr/>
        </p:nvSpPr>
        <p:spPr>
          <a:xfrm>
            <a:off x="677334" y="4267810"/>
            <a:ext cx="3837516" cy="10125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“Fill in your own statement”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B0E1EFE-F5DD-E743-AB13-E404CA1BC9F4}"/>
              </a:ext>
            </a:extLst>
          </p:cNvPr>
          <p:cNvSpPr/>
          <p:nvPr/>
        </p:nvSpPr>
        <p:spPr>
          <a:xfrm>
            <a:off x="5222868" y="4267810"/>
            <a:ext cx="3670314" cy="9614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“Fill in your own reason”</a:t>
            </a:r>
          </a:p>
        </p:txBody>
      </p:sp>
    </p:spTree>
    <p:extLst>
      <p:ext uri="{BB962C8B-B14F-4D97-AF65-F5344CB8AC3E}">
        <p14:creationId xmlns:p14="http://schemas.microsoft.com/office/powerpoint/2010/main" val="235657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C256-71BE-B545-8348-EFFD1882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04" y="28785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Proof 5: Label the givens and things that you can prove on your worksheet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40B68F-173C-4046-8C35-176DB941C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420991"/>
              </p:ext>
            </p:extLst>
          </p:nvPr>
        </p:nvGraphicFramePr>
        <p:xfrm>
          <a:off x="6223460" y="1349584"/>
          <a:ext cx="5132600" cy="512265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66300">
                  <a:extLst>
                    <a:ext uri="{9D8B030D-6E8A-4147-A177-3AD203B41FA5}">
                      <a16:colId xmlns:a16="http://schemas.microsoft.com/office/drawing/2014/main" val="3743142990"/>
                    </a:ext>
                  </a:extLst>
                </a:gridCol>
                <a:gridCol w="2566300">
                  <a:extLst>
                    <a:ext uri="{9D8B030D-6E8A-4147-A177-3AD203B41FA5}">
                      <a16:colId xmlns:a16="http://schemas.microsoft.com/office/drawing/2014/main" val="2618550830"/>
                    </a:ext>
                  </a:extLst>
                </a:gridCol>
              </a:tblGrid>
              <a:tr h="73700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Statements</a:t>
                      </a:r>
                    </a:p>
                  </a:txBody>
                  <a:tcPr marL="91425" marR="91425" marT="1219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Reasons</a:t>
                      </a:r>
                    </a:p>
                  </a:txBody>
                  <a:tcPr marL="91425" marR="91425" marT="121900" marB="12190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142901"/>
                  </a:ext>
                </a:extLst>
              </a:tr>
              <a:tr h="1224378">
                <a:tc>
                  <a:txBody>
                    <a:bodyPr/>
                    <a:lstStyle/>
                    <a:p>
                      <a:pPr marL="342900" lvl="0" indent="-342900" rtl="0">
                        <a:spcBef>
                          <a:spcPts val="0"/>
                        </a:spcBef>
                        <a:buAutoNum type="arabicPeriod"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RV bisects &lt;SRT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359879"/>
                  </a:ext>
                </a:extLst>
              </a:tr>
              <a:tr h="1019208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2.   BC = DC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786925"/>
                  </a:ext>
                </a:extLst>
              </a:tr>
              <a:tr h="108830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3.</a:t>
                      </a:r>
                      <a:r>
                        <a:rPr lang="en-US" sz="1400" baseline="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  &lt;BCA = &lt; DCA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258389"/>
                  </a:ext>
                </a:extLst>
              </a:tr>
              <a:tr h="10537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4. Triangle ABC is congruent to triangle EDC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4487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1FEAB2-B2BA-C441-A3C9-64412E36D7C4}"/>
              </a:ext>
            </a:extLst>
          </p:cNvPr>
          <p:cNvSpPr txBox="1"/>
          <p:nvPr/>
        </p:nvSpPr>
        <p:spPr>
          <a:xfrm>
            <a:off x="250335" y="1223220"/>
            <a:ext cx="5595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Given: BC = DC and &lt;EDC = &lt;ABC</a:t>
            </a:r>
          </a:p>
          <a:p>
            <a:r>
              <a:rPr lang="en-US" dirty="0"/>
              <a:t>Prove: Triangle ABC =  Triangle EDC</a:t>
            </a:r>
          </a:p>
          <a:p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B2D5C41-1B1A-FD4B-B428-BA37A601FD58}"/>
              </a:ext>
            </a:extLst>
          </p:cNvPr>
          <p:cNvSpPr/>
          <p:nvPr/>
        </p:nvSpPr>
        <p:spPr>
          <a:xfrm>
            <a:off x="3123621" y="2183044"/>
            <a:ext cx="2595657" cy="771957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Shared Angle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086606E-0797-3C46-A924-CFF17741584C}"/>
              </a:ext>
            </a:extLst>
          </p:cNvPr>
          <p:cNvSpPr/>
          <p:nvPr/>
        </p:nvSpPr>
        <p:spPr>
          <a:xfrm>
            <a:off x="4521166" y="3091674"/>
            <a:ext cx="1534287" cy="6206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500D368-5A25-2C4C-9FFF-F6EDE5473F94}"/>
              </a:ext>
            </a:extLst>
          </p:cNvPr>
          <p:cNvSpPr/>
          <p:nvPr/>
        </p:nvSpPr>
        <p:spPr>
          <a:xfrm>
            <a:off x="3822211" y="4130504"/>
            <a:ext cx="2212381" cy="66370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Definition of a bisector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D26A5E9-DD3E-7949-85E0-1F0221B044D5}"/>
              </a:ext>
            </a:extLst>
          </p:cNvPr>
          <p:cNvSpPr/>
          <p:nvPr/>
        </p:nvSpPr>
        <p:spPr>
          <a:xfrm>
            <a:off x="1275402" y="4064810"/>
            <a:ext cx="2321260" cy="6691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B7ECAE6-430A-CA4E-9BCD-3E59E1C35CFD}"/>
              </a:ext>
            </a:extLst>
          </p:cNvPr>
          <p:cNvSpPr/>
          <p:nvPr/>
        </p:nvSpPr>
        <p:spPr>
          <a:xfrm>
            <a:off x="1209978" y="5042282"/>
            <a:ext cx="2026569" cy="63095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C6B9A6-8DFC-F24D-99BE-53E29DC7BCF1}"/>
              </a:ext>
            </a:extLst>
          </p:cNvPr>
          <p:cNvSpPr/>
          <p:nvPr/>
        </p:nvSpPr>
        <p:spPr>
          <a:xfrm>
            <a:off x="6309053" y="2252166"/>
            <a:ext cx="2373198" cy="85226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own statement here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1006F6A-143C-4C44-92FA-B7E305FD58CC}"/>
              </a:ext>
            </a:extLst>
          </p:cNvPr>
          <p:cNvSpPr/>
          <p:nvPr/>
        </p:nvSpPr>
        <p:spPr>
          <a:xfrm>
            <a:off x="1288271" y="5943027"/>
            <a:ext cx="2026569" cy="63095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D39216F-55F9-4843-BDC8-AEA83ADED06A}"/>
              </a:ext>
            </a:extLst>
          </p:cNvPr>
          <p:cNvSpPr/>
          <p:nvPr/>
        </p:nvSpPr>
        <p:spPr>
          <a:xfrm>
            <a:off x="8817130" y="4462358"/>
            <a:ext cx="2538930" cy="7763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own reason here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CE5F8BC-6B15-A642-802C-90963FAEC93C}"/>
              </a:ext>
            </a:extLst>
          </p:cNvPr>
          <p:cNvSpPr/>
          <p:nvPr/>
        </p:nvSpPr>
        <p:spPr>
          <a:xfrm>
            <a:off x="2829518" y="3104427"/>
            <a:ext cx="1534287" cy="6206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Given</a:t>
            </a:r>
          </a:p>
        </p:txBody>
      </p:sp>
      <p:pic>
        <p:nvPicPr>
          <p:cNvPr id="1026" name="Picture 2" descr="https://lh4.googleusercontent.com/b2gxYFPZ5Lh57nTSauihCCAobR9O7nN0PpoVKlIwQ3rGgD2hzGtiS6uXnZG7_yUyoEDU3r-roEeutA25G0iI6tloUwVI3uS2MR_KlA8TC41-b-oMX9dvBW05wkeuGYDhCmYsO9-3">
            <a:extLst>
              <a:ext uri="{FF2B5EF4-FFF2-40B4-BE49-F238E27FC236}">
                <a16:creationId xmlns:a16="http://schemas.microsoft.com/office/drawing/2014/main" id="{C177D52C-D0E7-BC42-A4B1-F3AA90AAD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7" y="2084949"/>
            <a:ext cx="2263501" cy="187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FEC5DE8-384B-4B47-8BEA-860CF484A753}"/>
              </a:ext>
            </a:extLst>
          </p:cNvPr>
          <p:cNvSpPr/>
          <p:nvPr/>
        </p:nvSpPr>
        <p:spPr>
          <a:xfrm>
            <a:off x="3799952" y="5080687"/>
            <a:ext cx="2212381" cy="66370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alternate interior angles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C1BB1A9-1114-2149-8CE4-DA12075D001D}"/>
              </a:ext>
            </a:extLst>
          </p:cNvPr>
          <p:cNvSpPr/>
          <p:nvPr/>
        </p:nvSpPr>
        <p:spPr>
          <a:xfrm>
            <a:off x="3832805" y="5910274"/>
            <a:ext cx="2212381" cy="66370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Corresponding angles</a:t>
            </a:r>
          </a:p>
        </p:txBody>
      </p:sp>
    </p:spTree>
    <p:extLst>
      <p:ext uri="{BB962C8B-B14F-4D97-AF65-F5344CB8AC3E}">
        <p14:creationId xmlns:p14="http://schemas.microsoft.com/office/powerpoint/2010/main" val="1644800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C256-71BE-B545-8348-EFFD1882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04" y="28785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Proof 6: Label the givens and things that you can prove on your worksheet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40B68F-173C-4046-8C35-176DB941C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062964"/>
              </p:ext>
            </p:extLst>
          </p:nvPr>
        </p:nvGraphicFramePr>
        <p:xfrm>
          <a:off x="6223460" y="1349584"/>
          <a:ext cx="5132600" cy="512265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66300">
                  <a:extLst>
                    <a:ext uri="{9D8B030D-6E8A-4147-A177-3AD203B41FA5}">
                      <a16:colId xmlns:a16="http://schemas.microsoft.com/office/drawing/2014/main" val="3743142990"/>
                    </a:ext>
                  </a:extLst>
                </a:gridCol>
                <a:gridCol w="2566300">
                  <a:extLst>
                    <a:ext uri="{9D8B030D-6E8A-4147-A177-3AD203B41FA5}">
                      <a16:colId xmlns:a16="http://schemas.microsoft.com/office/drawing/2014/main" val="2618550830"/>
                    </a:ext>
                  </a:extLst>
                </a:gridCol>
              </a:tblGrid>
              <a:tr h="73700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Statements</a:t>
                      </a:r>
                    </a:p>
                  </a:txBody>
                  <a:tcPr marL="91425" marR="91425" marT="1219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Reasons</a:t>
                      </a:r>
                    </a:p>
                  </a:txBody>
                  <a:tcPr marL="91425" marR="91425" marT="121900" marB="12190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142901"/>
                  </a:ext>
                </a:extLst>
              </a:tr>
              <a:tr h="1224378">
                <a:tc>
                  <a:txBody>
                    <a:bodyPr/>
                    <a:lstStyle/>
                    <a:p>
                      <a:pPr marL="342900" lvl="0" indent="-342900" rtl="0">
                        <a:spcBef>
                          <a:spcPts val="0"/>
                        </a:spcBef>
                        <a:buAutoNum type="arabicPeriod"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EC = AC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359879"/>
                  </a:ext>
                </a:extLst>
              </a:tr>
              <a:tr h="1019208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2.   BC = DC</a:t>
                      </a: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786925"/>
                  </a:ext>
                </a:extLst>
              </a:tr>
              <a:tr h="108830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3.</a:t>
                      </a:r>
                      <a:r>
                        <a:rPr lang="en-US" sz="1400" baseline="0" dirty="0"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  &lt;BCA = &lt; DCA</a:t>
                      </a: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258389"/>
                  </a:ext>
                </a:extLst>
              </a:tr>
              <a:tr h="10537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"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121900" marB="1219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4487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1FEAB2-B2BA-C441-A3C9-64412E36D7C4}"/>
              </a:ext>
            </a:extLst>
          </p:cNvPr>
          <p:cNvSpPr txBox="1"/>
          <p:nvPr/>
        </p:nvSpPr>
        <p:spPr>
          <a:xfrm>
            <a:off x="250335" y="1223220"/>
            <a:ext cx="5595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Given: BC = DC and EC = AC</a:t>
            </a:r>
          </a:p>
          <a:p>
            <a:r>
              <a:rPr lang="en-US" dirty="0"/>
              <a:t>Prove: Triangle ABC =  Triangle EDC</a:t>
            </a:r>
          </a:p>
          <a:p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B2D5C41-1B1A-FD4B-B428-BA37A601FD58}"/>
              </a:ext>
            </a:extLst>
          </p:cNvPr>
          <p:cNvSpPr/>
          <p:nvPr/>
        </p:nvSpPr>
        <p:spPr>
          <a:xfrm>
            <a:off x="3123621" y="2183044"/>
            <a:ext cx="2595657" cy="771957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Shared Angle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086606E-0797-3C46-A924-CFF17741584C}"/>
              </a:ext>
            </a:extLst>
          </p:cNvPr>
          <p:cNvSpPr/>
          <p:nvPr/>
        </p:nvSpPr>
        <p:spPr>
          <a:xfrm>
            <a:off x="4521166" y="3091674"/>
            <a:ext cx="1534287" cy="6206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500D368-5A25-2C4C-9FFF-F6EDE5473F94}"/>
              </a:ext>
            </a:extLst>
          </p:cNvPr>
          <p:cNvSpPr/>
          <p:nvPr/>
        </p:nvSpPr>
        <p:spPr>
          <a:xfrm>
            <a:off x="3822211" y="4130504"/>
            <a:ext cx="2212381" cy="66370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Definition of a bisector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D26A5E9-DD3E-7949-85E0-1F0221B044D5}"/>
              </a:ext>
            </a:extLst>
          </p:cNvPr>
          <p:cNvSpPr/>
          <p:nvPr/>
        </p:nvSpPr>
        <p:spPr>
          <a:xfrm>
            <a:off x="1275402" y="4064810"/>
            <a:ext cx="2321260" cy="6691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B7ECAE6-430A-CA4E-9BCD-3E59E1C35CFD}"/>
              </a:ext>
            </a:extLst>
          </p:cNvPr>
          <p:cNvSpPr/>
          <p:nvPr/>
        </p:nvSpPr>
        <p:spPr>
          <a:xfrm>
            <a:off x="1209978" y="5042282"/>
            <a:ext cx="2026569" cy="63095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C6B9A6-8DFC-F24D-99BE-53E29DC7BCF1}"/>
              </a:ext>
            </a:extLst>
          </p:cNvPr>
          <p:cNvSpPr/>
          <p:nvPr/>
        </p:nvSpPr>
        <p:spPr>
          <a:xfrm>
            <a:off x="6301753" y="5516896"/>
            <a:ext cx="2373198" cy="85226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own statement here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1006F6A-143C-4C44-92FA-B7E305FD58CC}"/>
              </a:ext>
            </a:extLst>
          </p:cNvPr>
          <p:cNvSpPr/>
          <p:nvPr/>
        </p:nvSpPr>
        <p:spPr>
          <a:xfrm>
            <a:off x="1288271" y="5943027"/>
            <a:ext cx="2026569" cy="63095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D39216F-55F9-4843-BDC8-AEA83ADED06A}"/>
              </a:ext>
            </a:extLst>
          </p:cNvPr>
          <p:cNvSpPr/>
          <p:nvPr/>
        </p:nvSpPr>
        <p:spPr>
          <a:xfrm>
            <a:off x="8817130" y="4462358"/>
            <a:ext cx="2538930" cy="7763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own reason here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CE5F8BC-6B15-A642-802C-90963FAEC93C}"/>
              </a:ext>
            </a:extLst>
          </p:cNvPr>
          <p:cNvSpPr/>
          <p:nvPr/>
        </p:nvSpPr>
        <p:spPr>
          <a:xfrm>
            <a:off x="2829518" y="3104427"/>
            <a:ext cx="1534287" cy="6206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Given</a:t>
            </a:r>
          </a:p>
        </p:txBody>
      </p:sp>
      <p:pic>
        <p:nvPicPr>
          <p:cNvPr id="1026" name="Picture 2" descr="https://lh4.googleusercontent.com/b2gxYFPZ5Lh57nTSauihCCAobR9O7nN0PpoVKlIwQ3rGgD2hzGtiS6uXnZG7_yUyoEDU3r-roEeutA25G0iI6tloUwVI3uS2MR_KlA8TC41-b-oMX9dvBW05wkeuGYDhCmYsO9-3">
            <a:extLst>
              <a:ext uri="{FF2B5EF4-FFF2-40B4-BE49-F238E27FC236}">
                <a16:creationId xmlns:a16="http://schemas.microsoft.com/office/drawing/2014/main" id="{C177D52C-D0E7-BC42-A4B1-F3AA90AAD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7" y="2084949"/>
            <a:ext cx="2263501" cy="187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FEC5DE8-384B-4B47-8BEA-860CF484A753}"/>
              </a:ext>
            </a:extLst>
          </p:cNvPr>
          <p:cNvSpPr/>
          <p:nvPr/>
        </p:nvSpPr>
        <p:spPr>
          <a:xfrm>
            <a:off x="3799952" y="5080687"/>
            <a:ext cx="2212381" cy="66370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alternate interior angles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C1BB1A9-1114-2149-8CE4-DA12075D001D}"/>
              </a:ext>
            </a:extLst>
          </p:cNvPr>
          <p:cNvSpPr/>
          <p:nvPr/>
        </p:nvSpPr>
        <p:spPr>
          <a:xfrm>
            <a:off x="3832805" y="5910274"/>
            <a:ext cx="2212381" cy="66370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Corresponding angles</a:t>
            </a:r>
          </a:p>
        </p:txBody>
      </p:sp>
    </p:spTree>
    <p:extLst>
      <p:ext uri="{BB962C8B-B14F-4D97-AF65-F5344CB8AC3E}">
        <p14:creationId xmlns:p14="http://schemas.microsoft.com/office/powerpoint/2010/main" val="7833602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{D80BC78B-C738-B54D-B35E-ED58477C245E}tf10001060</Template>
  <TotalTime>887</TotalTime>
  <Words>977</Words>
  <Application>Microsoft Macintosh PowerPoint</Application>
  <PresentationFormat>Widescreen</PresentationFormat>
  <Paragraphs>212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Happy Monkey</vt:lpstr>
      <vt:lpstr>Trebuchet MS</vt:lpstr>
      <vt:lpstr>Wingdings 3</vt:lpstr>
      <vt:lpstr>Facet</vt:lpstr>
      <vt:lpstr>Drag and drop proofs</vt:lpstr>
      <vt:lpstr>Instructions</vt:lpstr>
      <vt:lpstr>Proof 1: Label the givens and things that you can prove on your worksheet</vt:lpstr>
      <vt:lpstr>Proof 2: Label the givens and things that you can prove on your worksheet</vt:lpstr>
      <vt:lpstr>Proof 3: Label the givens and things that you can prove on your worksheet</vt:lpstr>
      <vt:lpstr>Proof 4: Label the givens and things that you can prove on your worksheet</vt:lpstr>
      <vt:lpstr>Time to compare with the person next to you</vt:lpstr>
      <vt:lpstr>Proof 5: Label the givens and things that you can prove on your worksheet</vt:lpstr>
      <vt:lpstr>Proof 6: Label the givens and things that you can prove on your worksheet</vt:lpstr>
      <vt:lpstr>Proof 7: Label the givens and things that you can prove on your worksheet</vt:lpstr>
      <vt:lpstr>Proof 8: Label the givens and things that you can prove on your worksheet</vt:lpstr>
      <vt:lpstr>Proof 9: Label the givens and things that you can prove on your worksheet</vt:lpstr>
      <vt:lpstr>Proof 9: Label the givens and things that you can prove on your worksheet</vt:lpstr>
      <vt:lpstr>Time to check in! How did you do?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 and drop proofs</dc:title>
  <dc:creator>Microsoft Office User</dc:creator>
  <cp:lastModifiedBy>Microsoft Office User</cp:lastModifiedBy>
  <cp:revision>9</cp:revision>
  <dcterms:created xsi:type="dcterms:W3CDTF">2020-01-28T02:29:34Z</dcterms:created>
  <dcterms:modified xsi:type="dcterms:W3CDTF">2020-01-28T17:17:06Z</dcterms:modified>
</cp:coreProperties>
</file>